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63" r:id="rId3"/>
  </p:sldMasterIdLst>
  <p:notesMasterIdLst>
    <p:notesMasterId r:id="rId12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Lst>
  <p:sldSz cx="9144000" cy="5143500" type="screen16x9"/>
  <p:notesSz cx="5143500" cy="9144000"/>
  <p:embeddedFontLst>
    <p:embeddedFont>
      <p:font typeface="Malgun Gothic" panose="020B0503020000020004" pitchFamily="34" charset="-127"/>
      <p:regular r:id="rId127"/>
      <p:bold r:id="rId128"/>
    </p:embeddedFont>
    <p:embeddedFont>
      <p:font typeface="Calibri" panose="020F0502020204030204" pitchFamily="34" charset="0"/>
      <p:regular r:id="rId129"/>
      <p:bold r:id="rId130"/>
      <p:italic r:id="rId131"/>
      <p:boldItalic r:id="rId132"/>
    </p:embeddedFont>
    <p:embeddedFont>
      <p:font typeface="Corbel" panose="020B0503020204020204" pitchFamily="34"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7" roundtripDataSignature="AMtx7miwBjHlo4ezCP217JoPk2ewsSjd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1396DC-4700-4A89-96D7-615458D9BA24}">
  <a:tblStyle styleId="{D81396DC-4700-4A89-96D7-615458D9BA2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font" Target="fonts/font2.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8.fntdata"/><Relationship Id="rId139"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font" Target="fonts/font3.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4.fntdata"/><Relationship Id="rId135" Type="http://schemas.openxmlformats.org/officeDocument/2006/relationships/font" Target="fonts/font9.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5.fntdata"/><Relationship Id="rId136" Type="http://schemas.openxmlformats.org/officeDocument/2006/relationships/font" Target="fonts/font10.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customschemas.google.com/relationships/presentationmetadata" Target="meta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6.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7.fntdata"/><Relationship Id="rId16"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7" name="Google Shape;157;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0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5" name="Google Shape;725;p10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6" name="Google Shape;726;p10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100</a:t>
            </a:fld>
            <a:endParaRPr sz="1800">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10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1" name="Google Shape;731;p10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2" name="Google Shape;732;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102: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p102: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103: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7" name="Google Shape;747;p103: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04: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p104: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10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4" name="Google Shape;764;p10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5" name="Google Shape;765;p10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105</a:t>
            </a:fld>
            <a:endParaRPr sz="1800">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10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0" name="Google Shape;770;p10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1" name="Google Shape;771;p1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106</a:t>
            </a:fld>
            <a:endParaRPr sz="1800">
              <a:solidFill>
                <a:schemeClr val="dk1"/>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07: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p107: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08: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p108: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0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4" name="Google Shape;794;p10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5" name="Google Shape;795;p10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109</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3" name="Google Shape;163;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0" name="Google Shape;800;p1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1" name="Google Shape;801;p1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1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7" name="Google Shape;807;p1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1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2" name="Google Shape;812;p1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3" name="Google Shape;813;p1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1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8" name="Google Shape;818;p1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9" name="Google Shape;819;p1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113</a:t>
            </a:fld>
            <a:endParaRPr sz="1800">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4" name="Google Shape;824;p1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5" name="Google Shape;825;p1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114</a:t>
            </a:fld>
            <a:endParaRPr sz="1800">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11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0" name="Google Shape;830;p1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1" name="Google Shape;831;p1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115</a:t>
            </a:fld>
            <a:endParaRPr sz="1800">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11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6" name="Google Shape;836;p1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7" name="Google Shape;837;p1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116</a:t>
            </a:fld>
            <a:endParaRPr sz="180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1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2" name="Google Shape;842;p1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3" name="Google Shape;843;p1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117</a:t>
            </a:fld>
            <a:endParaRPr sz="180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11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8" name="Google Shape;848;p1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9" name="Google Shape;849;p1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118</a:t>
            </a:fld>
            <a:endParaRPr sz="180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11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4" name="Google Shape;854;p1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5" name="Google Shape;855;p11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119</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9" name="Google Shape;169;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2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0" name="Google Shape;860;p1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1" name="Google Shape;861;p1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120</a:t>
            </a:fld>
            <a:endParaRPr sz="1800">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21: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p121: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2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3" name="Google Shape;873;p1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4" name="Google Shape;874;p1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 name="Google Shape;180;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1" name="Google Shape;181;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14</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 name="Google Shape;186;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 name="Google Shape;210;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1" name="Google Shape;211;p1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19</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7" name="Google Shape;217;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2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3" name="Google Shape;223;p2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21</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p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9" name="Google Shape;229;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22</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p2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5" name="Google Shape;235;p2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23</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 name="Google Shape;240;p2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1" name="Google Shape;241;p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24</a:t>
            </a:fld>
            <a:endParaRPr sz="18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2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7" name="Google Shape;247;p2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25</a:t>
            </a:fld>
            <a:endParaRPr sz="18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 name="Google Shape;252;p2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3" name="Google Shape;253;p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26</a:t>
            </a:fld>
            <a:endParaRPr sz="18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p2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9" name="Google Shape;259;p2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27</a:t>
            </a:fld>
            <a:endParaRPr sz="18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 name="Google Shape;264;p2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5" name="Google Shape;265;p2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28</a:t>
            </a:fld>
            <a:endParaRPr sz="18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2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2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29</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 name="Google Shape;114;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5" name="Google Shape;115;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3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3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30</a:t>
            </a:fld>
            <a:endParaRPr sz="18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3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3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31</a:t>
            </a:fld>
            <a:endParaRPr sz="18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 name="Google Shape;288;p3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3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32</a:t>
            </a:fld>
            <a:endParaRPr sz="18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 name="Google Shape;294;p3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5" name="Google Shape;295;p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33</a:t>
            </a:fld>
            <a:endParaRPr sz="18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 name="Google Shape;300;p3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1" name="Google Shape;301;p3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34</a:t>
            </a:fld>
            <a:endParaRPr sz="18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6" name="Google Shape;306;p3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7" name="Google Shape;307;p3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35</a:t>
            </a:fld>
            <a:endParaRPr sz="18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2" name="Google Shape;312;p3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3" name="Google Shape;313;p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36</a:t>
            </a:fld>
            <a:endParaRPr sz="18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8" name="Google Shape;318;p3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9" name="Google Shape;319;p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37</a:t>
            </a:fld>
            <a:endParaRPr sz="18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4" name="Google Shape;324;p3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5" name="Google Shape;325;p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38</a:t>
            </a:fld>
            <a:endParaRPr sz="18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p3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1" name="Google Shape;331;p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39</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4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4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7" name="Google Shape;337;p4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40</a:t>
            </a:fld>
            <a:endParaRPr sz="18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4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41</a:t>
            </a:fld>
            <a:endParaRPr sz="18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4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4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42</a:t>
            </a:fld>
            <a:endParaRPr sz="18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4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5" name="Google Shape;355;p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43</a:t>
            </a:fld>
            <a:endParaRPr sz="18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p4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44</a:t>
            </a:fld>
            <a:endParaRPr sz="18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p4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7" name="Google Shape;367;p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45</a:t>
            </a:fld>
            <a:endParaRPr sz="18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4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4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46</a:t>
            </a:fld>
            <a:endParaRPr sz="18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8" name="Google Shape;378;p4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4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47</a:t>
            </a:fld>
            <a:endParaRPr sz="18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4" name="Google Shape;384;p4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48</a:t>
            </a:fld>
            <a:endParaRPr sz="18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4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1" name="Google Shape;391;p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49</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5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5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7" name="Google Shape;397;p5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50</a:t>
            </a:fld>
            <a:endParaRPr sz="18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5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2" name="Google Shape;402;p5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3" name="Google Shape;403;p5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51</a:t>
            </a:fld>
            <a:endParaRPr sz="18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8" name="Google Shape;408;p5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p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52</a:t>
            </a:fld>
            <a:endParaRPr sz="18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5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 name="Google Shape;414;p5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53</a:t>
            </a:fld>
            <a:endParaRPr sz="18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5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p5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1" name="Google Shape;421;p5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54</a:t>
            </a:fld>
            <a:endParaRPr sz="18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5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p5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Google Shape;427;p5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55</a:t>
            </a:fld>
            <a:endParaRPr sz="18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5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 name="Google Shape;432;p5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5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56</a:t>
            </a:fld>
            <a:endParaRPr sz="18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5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9" name="Google Shape;439;p5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57</a:t>
            </a:fld>
            <a:endParaRPr sz="18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p5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5" name="Google Shape;445;p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58</a:t>
            </a:fld>
            <a:endParaRPr sz="18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p5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1" name="Google Shape;451;p5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59</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3" name="Google Shape;133;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6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 name="Google Shape;456;p6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7" name="Google Shape;457;p6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60</a:t>
            </a:fld>
            <a:endParaRPr sz="18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p6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3" name="Google Shape;463;p6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61</a:t>
            </a:fld>
            <a:endParaRPr sz="18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6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p6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9" name="Google Shape;469;p6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62</a:t>
            </a:fld>
            <a:endParaRPr sz="18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6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4" name="Google Shape;474;p6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5" name="Google Shape;475;p6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63</a:t>
            </a:fld>
            <a:endParaRPr sz="18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6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p6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1" name="Google Shape;481;p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64</a:t>
            </a:fld>
            <a:endParaRPr sz="18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6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6" name="Google Shape;486;p6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7" name="Google Shape;487;p6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65</a:t>
            </a:fld>
            <a:endParaRPr sz="18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6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2" name="Google Shape;492;p6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3" name="Google Shape;493;p6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66</a:t>
            </a:fld>
            <a:endParaRPr sz="18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6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8" name="Google Shape;498;p6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9" name="Google Shape;499;p6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67</a:t>
            </a:fld>
            <a:endParaRPr sz="18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6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4" name="Google Shape;504;p6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5" name="Google Shape;505;p6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68</a:t>
            </a:fld>
            <a:endParaRPr sz="18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6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p6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1" name="Google Shape;511;p6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69</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9" name="Google Shape;139;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 name="Google Shape;516;p7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7" name="Google Shape;517;p7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70</a:t>
            </a:fld>
            <a:endParaRPr sz="18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7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p7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3" name="Google Shape;523;p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71</a:t>
            </a:fld>
            <a:endParaRPr sz="18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7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p7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9" name="Google Shape;529;p7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72</a:t>
            </a:fld>
            <a:endParaRPr sz="18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7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4" name="Google Shape;534;p7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5" name="Google Shape;535;p7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73</a:t>
            </a:fld>
            <a:endParaRPr sz="18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7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0" name="Google Shape;540;p7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1" name="Google Shape;541;p7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74</a:t>
            </a:fld>
            <a:endParaRPr sz="18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7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7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7" name="Google Shape;547;p7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75</a:t>
            </a:fld>
            <a:endParaRPr sz="18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76: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76: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77: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77: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78: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78: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79: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79: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5" name="Google Shape;145;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80: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p80: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81: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81: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82: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9" name="Google Shape;589;p82: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83: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5" name="Google Shape;595;p83: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84: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84: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85: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p85: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86: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86: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8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9" name="Google Shape;619;p8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300">
              <a:solidFill>
                <a:schemeClr val="dk1"/>
              </a:solidFill>
              <a:latin typeface="Calibri"/>
              <a:ea typeface="Calibri"/>
              <a:cs typeface="Calibri"/>
              <a:sym typeface="Calibri"/>
            </a:endParaRPr>
          </a:p>
        </p:txBody>
      </p:sp>
      <p:sp>
        <p:nvSpPr>
          <p:cNvPr id="620" name="Google Shape;620;p8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87</a:t>
            </a:fld>
            <a:endParaRPr sz="18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88: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p88: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9: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89: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90: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6" name="Google Shape;656;p90: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91: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p91: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9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8" name="Google Shape;668;p9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9" name="Google Shape;669;p9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92</a:t>
            </a:fld>
            <a:endParaRPr sz="1800">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9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4" name="Google Shape;674;p9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5" name="Google Shape;675;p9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93</a:t>
            </a:fld>
            <a:endParaRPr sz="1800">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9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0" name="Google Shape;680;p9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1" name="Google Shape;681;p9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94</a:t>
            </a:fld>
            <a:endParaRPr sz="1800">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9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6" name="Google Shape;686;p9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7" name="Google Shape;687;p9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95</a:t>
            </a:fld>
            <a:endParaRPr sz="1800">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96: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p96: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97: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p97: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98: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2" name="Google Shape;712;p98:notes"/>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9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9" name="Google Shape;719;p9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0" name="Google Shape;720;p9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36"/>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6"/>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4" name="Google Shape;64;p136"/>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5" name="Google Shape;65;p1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37"/>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7"/>
          <p:cNvSpPr>
            <a:spLocks noGrp="1"/>
          </p:cNvSpPr>
          <p:nvPr>
            <p:ph type="pic" idx="2"/>
          </p:nvPr>
        </p:nvSpPr>
        <p:spPr>
          <a:xfrm>
            <a:off x="3887391" y="740569"/>
            <a:ext cx="4629150" cy="3655219"/>
          </a:xfrm>
          <a:prstGeom prst="rect">
            <a:avLst/>
          </a:prstGeom>
          <a:noFill/>
          <a:ln>
            <a:noFill/>
          </a:ln>
        </p:spPr>
      </p:sp>
      <p:sp>
        <p:nvSpPr>
          <p:cNvPr id="71" name="Google Shape;71;p137"/>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2" name="Google Shape;72;p1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3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38"/>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13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3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39"/>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9"/>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13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제목 및 내용" type="obj">
  <p:cSld name="OBJECT">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29"/>
          <p:cNvSpPr txBox="1">
            <a:spLocks noGrp="1"/>
          </p:cNvSpPr>
          <p:nvPr>
            <p:ph type="title"/>
          </p:nvPr>
        </p:nvSpPr>
        <p:spPr>
          <a:xfrm>
            <a:off x="171448" y="107145"/>
            <a:ext cx="8801104" cy="58935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700"/>
              <a:buFont typeface="Corbe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29"/>
          <p:cNvSpPr txBox="1">
            <a:spLocks noGrp="1"/>
          </p:cNvSpPr>
          <p:nvPr>
            <p:ph type="body" idx="1"/>
          </p:nvPr>
        </p:nvSpPr>
        <p:spPr>
          <a:xfrm>
            <a:off x="171448" y="803660"/>
            <a:ext cx="8801104" cy="4071966"/>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29"/>
          <p:cNvSpPr txBox="1">
            <a:spLocks noGrp="1"/>
          </p:cNvSpPr>
          <p:nvPr>
            <p:ph type="sldNum" idx="12"/>
          </p:nvPr>
        </p:nvSpPr>
        <p:spPr>
          <a:xfrm>
            <a:off x="4250529" y="4929204"/>
            <a:ext cx="642942" cy="1607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pic>
        <p:nvPicPr>
          <p:cNvPr id="95" name="Google Shape;95;p129" descr="iDB_color"/>
          <p:cNvPicPr preferRelativeResize="0"/>
          <p:nvPr/>
        </p:nvPicPr>
        <p:blipFill rotWithShape="1">
          <a:blip r:embed="rId3">
            <a:alphaModFix/>
          </a:blip>
          <a:srcRect/>
          <a:stretch/>
        </p:blipFill>
        <p:spPr>
          <a:xfrm>
            <a:off x="8128000" y="4648200"/>
            <a:ext cx="1016000" cy="495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제목 슬라이드" type="title">
  <p:cSld name="TITLE">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40"/>
          <p:cNvSpPr txBox="1">
            <a:spLocks noGrp="1"/>
          </p:cNvSpPr>
          <p:nvPr>
            <p:ph type="ctrTitle"/>
          </p:nvPr>
        </p:nvSpPr>
        <p:spPr>
          <a:xfrm>
            <a:off x="685800" y="1393023"/>
            <a:ext cx="7772400" cy="110251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700"/>
              <a:buFont typeface="Corbel"/>
              <a:buNone/>
              <a:defRPr sz="2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40"/>
          <p:cNvSpPr txBox="1">
            <a:spLocks noGrp="1"/>
          </p:cNvSpPr>
          <p:nvPr>
            <p:ph type="subTitle" idx="1"/>
          </p:nvPr>
        </p:nvSpPr>
        <p:spPr>
          <a:xfrm>
            <a:off x="692939" y="2678907"/>
            <a:ext cx="7758122" cy="1314450"/>
          </a:xfrm>
          <a:prstGeom prst="rect">
            <a:avLst/>
          </a:prstGeom>
          <a:noFill/>
          <a:ln>
            <a:noFill/>
          </a:ln>
        </p:spPr>
        <p:txBody>
          <a:bodyPr spcFirstLastPara="1" wrap="square" lIns="91425" tIns="45700" rIns="91425" bIns="45700" anchor="t" anchorCtr="0">
            <a:normAutofit/>
          </a:bodyPr>
          <a:lstStyle>
            <a:lvl1pPr lvl="0" algn="l">
              <a:spcBef>
                <a:spcPts val="300"/>
              </a:spcBef>
              <a:spcAft>
                <a:spcPts val="0"/>
              </a:spcAft>
              <a:buSzPts val="1500"/>
              <a:buNone/>
              <a:defRPr sz="1500">
                <a:solidFill>
                  <a:schemeClr val="lt1"/>
                </a:solidFill>
              </a:defRPr>
            </a:lvl1pPr>
            <a:lvl2pPr lvl="1" algn="ctr">
              <a:spcBef>
                <a:spcPts val="300"/>
              </a:spcBef>
              <a:spcAft>
                <a:spcPts val="0"/>
              </a:spcAft>
              <a:buSzPts val="1500"/>
              <a:buNone/>
              <a:defRPr>
                <a:solidFill>
                  <a:srgbClr val="888888"/>
                </a:solidFill>
              </a:defRPr>
            </a:lvl2pPr>
            <a:lvl3pPr lvl="2" algn="ctr">
              <a:spcBef>
                <a:spcPts val="270"/>
              </a:spcBef>
              <a:spcAft>
                <a:spcPts val="0"/>
              </a:spcAft>
              <a:buSzPts val="1350"/>
              <a:buNone/>
              <a:defRPr>
                <a:solidFill>
                  <a:srgbClr val="888888"/>
                </a:solidFill>
              </a:defRPr>
            </a:lvl3pPr>
            <a:lvl4pPr lvl="3" algn="ctr">
              <a:spcBef>
                <a:spcPts val="240"/>
              </a:spcBef>
              <a:spcAft>
                <a:spcPts val="0"/>
              </a:spcAft>
              <a:buSzPts val="1200"/>
              <a:buNone/>
              <a:defRPr>
                <a:solidFill>
                  <a:srgbClr val="888888"/>
                </a:solidFill>
              </a:defRPr>
            </a:lvl4pPr>
            <a:lvl5pPr lvl="4" algn="ctr">
              <a:spcBef>
                <a:spcPts val="240"/>
              </a:spcBef>
              <a:spcAft>
                <a:spcPts val="0"/>
              </a:spcAft>
              <a:buSzPts val="12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cxnSp>
        <p:nvCxnSpPr>
          <p:cNvPr id="99" name="Google Shape;99;p140"/>
          <p:cNvCxnSpPr/>
          <p:nvPr/>
        </p:nvCxnSpPr>
        <p:spPr>
          <a:xfrm>
            <a:off x="714348" y="2571155"/>
            <a:ext cx="7715304" cy="1191"/>
          </a:xfrm>
          <a:prstGeom prst="straightConnector1">
            <a:avLst/>
          </a:prstGeom>
          <a:noFill/>
          <a:ln w="38100" cap="flat" cmpd="sng">
            <a:solidFill>
              <a:schemeClr val="l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bg>
      <p:bgPr>
        <a:blipFill>
          <a:blip r:embed="rId2">
            <a:alphaModFix/>
          </a:blip>
          <a:stretch>
            <a:fillRect/>
          </a:stretch>
        </a:blipFill>
        <a:effectLst/>
      </p:bgPr>
    </p:bg>
    <p:spTree>
      <p:nvGrpSpPr>
        <p:cNvPr id="1" name="Shape 7"/>
        <p:cNvGrpSpPr/>
        <p:nvPr/>
      </p:nvGrpSpPr>
      <p:grpSpPr>
        <a:xfrm>
          <a:off x="0" y="0"/>
          <a:ext cx="0" cy="0"/>
          <a:chOff x="0" y="0"/>
          <a:chExt cx="0" cy="0"/>
        </a:xfrm>
      </p:grpSpPr>
      <p:sp>
        <p:nvSpPr>
          <p:cNvPr id="8" name="Google Shape;8;p127"/>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27"/>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 name="Google Shape;10;p12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1" name="Google Shape;11;p127" descr="iDB_color"/>
          <p:cNvPicPr preferRelativeResize="0"/>
          <p:nvPr/>
        </p:nvPicPr>
        <p:blipFill rotWithShape="1">
          <a:blip r:embed="rId3">
            <a:alphaModFix/>
          </a:blip>
          <a:srcRect/>
          <a:stretch/>
        </p:blipFill>
        <p:spPr>
          <a:xfrm>
            <a:off x="8128000" y="4648200"/>
            <a:ext cx="1016000" cy="495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12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26"/>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 name="Google Shape;21;p1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30"/>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30"/>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7" name="Google Shape;27;p1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131"/>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31"/>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3" name="Google Shape;33;p1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3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32"/>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9" name="Google Shape;39;p132"/>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1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33"/>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33"/>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6" name="Google Shape;46;p133"/>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 name="Google Shape;47;p133"/>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8" name="Google Shape;48;p133"/>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 name="Google Shape;49;p1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3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3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
        <p:cNvGrpSpPr/>
        <p:nvPr/>
      </p:nvGrpSpPr>
      <p:grpSpPr>
        <a:xfrm>
          <a:off x="0" y="0"/>
          <a:ext cx="0" cy="0"/>
          <a:chOff x="0" y="0"/>
          <a:chExt cx="0" cy="0"/>
        </a:xfrm>
      </p:grpSpPr>
      <p:sp>
        <p:nvSpPr>
          <p:cNvPr id="13" name="Google Shape;13;p12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2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 name="Google Shape;15;p1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1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28"/>
          <p:cNvSpPr txBox="1">
            <a:spLocks noGrp="1"/>
          </p:cNvSpPr>
          <p:nvPr>
            <p:ph type="title"/>
          </p:nvPr>
        </p:nvSpPr>
        <p:spPr>
          <a:xfrm>
            <a:off x="171448" y="107145"/>
            <a:ext cx="8801104" cy="589358"/>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2700"/>
              <a:buFont typeface="Corbel"/>
              <a:buNone/>
              <a:defRPr sz="27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 name="Google Shape;89;p128"/>
          <p:cNvSpPr txBox="1">
            <a:spLocks noGrp="1"/>
          </p:cNvSpPr>
          <p:nvPr>
            <p:ph type="body" idx="1"/>
          </p:nvPr>
        </p:nvSpPr>
        <p:spPr>
          <a:xfrm>
            <a:off x="171448" y="803660"/>
            <a:ext cx="8801104" cy="4071966"/>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360"/>
              </a:spcBef>
              <a:spcAft>
                <a:spcPts val="0"/>
              </a:spcAft>
              <a:buClr>
                <a:srgbClr val="C00000"/>
              </a:buClr>
              <a:buSzPts val="1800"/>
              <a:buFont typeface="Noto Sans Symbols"/>
              <a:buChar char="▪"/>
              <a:defRPr sz="1800" b="0" i="0" u="none" strike="noStrike" cap="none">
                <a:solidFill>
                  <a:schemeClr val="dk1"/>
                </a:solidFill>
                <a:latin typeface="Corbel"/>
                <a:ea typeface="Corbel"/>
                <a:cs typeface="Corbel"/>
                <a:sym typeface="Corbel"/>
              </a:defRPr>
            </a:lvl1pPr>
            <a:lvl2pPr marL="914400" marR="0" lvl="1" indent="-323850" algn="l" rtl="0">
              <a:spcBef>
                <a:spcPts val="300"/>
              </a:spcBef>
              <a:spcAft>
                <a:spcPts val="0"/>
              </a:spcAft>
              <a:buClr>
                <a:srgbClr val="C00000"/>
              </a:buClr>
              <a:buSzPts val="1500"/>
              <a:buFont typeface="Corbel"/>
              <a:buChar char="–"/>
              <a:defRPr sz="1500" b="0" i="0" u="none" strike="noStrike" cap="none">
                <a:solidFill>
                  <a:schemeClr val="dk1"/>
                </a:solidFill>
                <a:latin typeface="Corbel"/>
                <a:ea typeface="Corbel"/>
                <a:cs typeface="Corbel"/>
                <a:sym typeface="Corbel"/>
              </a:defRPr>
            </a:lvl2pPr>
            <a:lvl3pPr marL="1371600" marR="0" lvl="2" indent="-314325" algn="l" rtl="0">
              <a:spcBef>
                <a:spcPts val="270"/>
              </a:spcBef>
              <a:spcAft>
                <a:spcPts val="0"/>
              </a:spcAft>
              <a:buClr>
                <a:srgbClr val="C00000"/>
              </a:buClr>
              <a:buSzPts val="1350"/>
              <a:buFont typeface="Noto Sans Symbols"/>
              <a:buChar char="▪"/>
              <a:defRPr sz="1350" b="0" i="0" u="none" strike="noStrike" cap="none">
                <a:solidFill>
                  <a:schemeClr val="dk1"/>
                </a:solidFill>
                <a:latin typeface="Corbel"/>
                <a:ea typeface="Corbel"/>
                <a:cs typeface="Corbel"/>
                <a:sym typeface="Corbel"/>
              </a:defRPr>
            </a:lvl3pPr>
            <a:lvl4pPr marL="1828800" marR="0" lvl="3" indent="-304800" algn="l" rtl="0">
              <a:spcBef>
                <a:spcPts val="240"/>
              </a:spcBef>
              <a:spcAft>
                <a:spcPts val="0"/>
              </a:spcAft>
              <a:buClr>
                <a:srgbClr val="C00000"/>
              </a:buClr>
              <a:buSzPts val="1200"/>
              <a:buFont typeface="Corbel"/>
              <a:buChar char="–"/>
              <a:defRPr sz="1200" b="0" i="0" u="none" strike="noStrike" cap="none">
                <a:solidFill>
                  <a:schemeClr val="dk1"/>
                </a:solidFill>
                <a:latin typeface="Corbel"/>
                <a:ea typeface="Corbel"/>
                <a:cs typeface="Corbel"/>
                <a:sym typeface="Corbel"/>
              </a:defRPr>
            </a:lvl4pPr>
            <a:lvl5pPr marL="2286000" marR="0" lvl="4" indent="-304800" algn="l" rtl="0">
              <a:spcBef>
                <a:spcPts val="240"/>
              </a:spcBef>
              <a:spcAft>
                <a:spcPts val="0"/>
              </a:spcAft>
              <a:buClr>
                <a:srgbClr val="C00000"/>
              </a:buClr>
              <a:buSzPts val="1200"/>
              <a:buFont typeface="Noto Sans Symbols"/>
              <a:buChar char="▪"/>
              <a:defRPr sz="1200" b="0" i="0" u="none" strike="noStrike" cap="none">
                <a:solidFill>
                  <a:schemeClr val="dk1"/>
                </a:solidFill>
                <a:latin typeface="Corbel"/>
                <a:ea typeface="Corbel"/>
                <a:cs typeface="Corbel"/>
                <a:sym typeface="Corbe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9pPr>
          </a:lstStyle>
          <a:p>
            <a:endParaRPr/>
          </a:p>
        </p:txBody>
      </p:sp>
      <p:sp>
        <p:nvSpPr>
          <p:cNvPr id="90" name="Google Shape;90;p128"/>
          <p:cNvSpPr txBox="1">
            <a:spLocks noGrp="1"/>
          </p:cNvSpPr>
          <p:nvPr>
            <p:ph type="sldNum" idx="12"/>
          </p:nvPr>
        </p:nvSpPr>
        <p:spPr>
          <a:xfrm>
            <a:off x="4250529" y="4929204"/>
            <a:ext cx="642942" cy="160736"/>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900">
                <a:solidFill>
                  <a:schemeClr val="dk1"/>
                </a:solidFill>
                <a:latin typeface="Corbel"/>
                <a:ea typeface="Corbel"/>
                <a:cs typeface="Corbel"/>
                <a:sym typeface="Corbel"/>
              </a:defRPr>
            </a:lvl1pPr>
            <a:lvl2pPr marL="0" marR="0" lvl="1" indent="0" algn="ctr" rtl="0">
              <a:spcBef>
                <a:spcPts val="0"/>
              </a:spcBef>
              <a:buNone/>
              <a:defRPr sz="900">
                <a:solidFill>
                  <a:schemeClr val="dk1"/>
                </a:solidFill>
                <a:latin typeface="Corbel"/>
                <a:ea typeface="Corbel"/>
                <a:cs typeface="Corbel"/>
                <a:sym typeface="Corbel"/>
              </a:defRPr>
            </a:lvl2pPr>
            <a:lvl3pPr marL="0" marR="0" lvl="2" indent="0" algn="ctr" rtl="0">
              <a:spcBef>
                <a:spcPts val="0"/>
              </a:spcBef>
              <a:buNone/>
              <a:defRPr sz="900">
                <a:solidFill>
                  <a:schemeClr val="dk1"/>
                </a:solidFill>
                <a:latin typeface="Corbel"/>
                <a:ea typeface="Corbel"/>
                <a:cs typeface="Corbel"/>
                <a:sym typeface="Corbel"/>
              </a:defRPr>
            </a:lvl3pPr>
            <a:lvl4pPr marL="0" marR="0" lvl="3" indent="0" algn="ctr" rtl="0">
              <a:spcBef>
                <a:spcPts val="0"/>
              </a:spcBef>
              <a:buNone/>
              <a:defRPr sz="900">
                <a:solidFill>
                  <a:schemeClr val="dk1"/>
                </a:solidFill>
                <a:latin typeface="Corbel"/>
                <a:ea typeface="Corbel"/>
                <a:cs typeface="Corbel"/>
                <a:sym typeface="Corbel"/>
              </a:defRPr>
            </a:lvl4pPr>
            <a:lvl5pPr marL="0" marR="0" lvl="4" indent="0" algn="ctr" rtl="0">
              <a:spcBef>
                <a:spcPts val="0"/>
              </a:spcBef>
              <a:buNone/>
              <a:defRPr sz="900">
                <a:solidFill>
                  <a:schemeClr val="dk1"/>
                </a:solidFill>
                <a:latin typeface="Corbel"/>
                <a:ea typeface="Corbel"/>
                <a:cs typeface="Corbel"/>
                <a:sym typeface="Corbel"/>
              </a:defRPr>
            </a:lvl5pPr>
            <a:lvl6pPr marL="0" marR="0" lvl="5" indent="0" algn="ctr" rtl="0">
              <a:spcBef>
                <a:spcPts val="0"/>
              </a:spcBef>
              <a:buNone/>
              <a:defRPr sz="900">
                <a:solidFill>
                  <a:schemeClr val="dk1"/>
                </a:solidFill>
                <a:latin typeface="Corbel"/>
                <a:ea typeface="Corbel"/>
                <a:cs typeface="Corbel"/>
                <a:sym typeface="Corbel"/>
              </a:defRPr>
            </a:lvl6pPr>
            <a:lvl7pPr marL="0" marR="0" lvl="6" indent="0" algn="ctr" rtl="0">
              <a:spcBef>
                <a:spcPts val="0"/>
              </a:spcBef>
              <a:buNone/>
              <a:defRPr sz="900">
                <a:solidFill>
                  <a:schemeClr val="dk1"/>
                </a:solidFill>
                <a:latin typeface="Corbel"/>
                <a:ea typeface="Corbel"/>
                <a:cs typeface="Corbel"/>
                <a:sym typeface="Corbel"/>
              </a:defRPr>
            </a:lvl7pPr>
            <a:lvl8pPr marL="0" marR="0" lvl="7" indent="0" algn="ctr" rtl="0">
              <a:spcBef>
                <a:spcPts val="0"/>
              </a:spcBef>
              <a:buNone/>
              <a:defRPr sz="900">
                <a:solidFill>
                  <a:schemeClr val="dk1"/>
                </a:solidFill>
                <a:latin typeface="Corbel"/>
                <a:ea typeface="Corbel"/>
                <a:cs typeface="Corbel"/>
                <a:sym typeface="Corbel"/>
              </a:defRPr>
            </a:lvl8pPr>
            <a:lvl9pPr marL="0" marR="0" lvl="8" indent="0" algn="ctr" rtl="0">
              <a:spcBef>
                <a:spcPts val="0"/>
              </a:spcBef>
              <a:buNone/>
              <a:defRPr sz="900">
                <a:solidFill>
                  <a:schemeClr val="dk1"/>
                </a:solidFill>
                <a:latin typeface="Corbel"/>
                <a:ea typeface="Corbel"/>
                <a:cs typeface="Corbel"/>
                <a:sym typeface="Corbe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d2h0cx97tjks2p.cloudfront.net/blogs/wp-content/uploads/sites/2/2016/05/Data-Write-Mechanism-in-HDFS.gif"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8" name="Google Shape;728;p10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10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02"/>
          <p:cNvSpPr txBox="1">
            <a:spLocks noGrp="1"/>
          </p:cNvSpPr>
          <p:nvPr>
            <p:ph type="title"/>
          </p:nvPr>
        </p:nvSpPr>
        <p:spPr>
          <a:xfrm>
            <a:off x="171448" y="107145"/>
            <a:ext cx="8801104" cy="58935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700"/>
              <a:buFont typeface="Corbel"/>
              <a:buNone/>
            </a:pPr>
            <a:r>
              <a:rPr lang="en-US"/>
              <a:t>Anatomy of a File Read</a:t>
            </a:r>
            <a:endParaRPr/>
          </a:p>
        </p:txBody>
      </p:sp>
      <p:sp>
        <p:nvSpPr>
          <p:cNvPr id="740" name="Google Shape;740;p102"/>
          <p:cNvSpPr txBox="1">
            <a:spLocks noGrp="1"/>
          </p:cNvSpPr>
          <p:nvPr>
            <p:ph type="sldNum" idx="12"/>
          </p:nvPr>
        </p:nvSpPr>
        <p:spPr>
          <a:xfrm>
            <a:off x="4250529" y="4929204"/>
            <a:ext cx="642942" cy="1607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Corbel"/>
              <a:buNone/>
            </a:pPr>
            <a:fld id="{00000000-1234-1234-1234-123412341234}" type="slidenum">
              <a:rPr lang="en-US" sz="900" b="0" i="0" u="none" strike="noStrike" cap="none">
                <a:solidFill>
                  <a:srgbClr val="000000"/>
                </a:solidFill>
                <a:latin typeface="Corbel"/>
                <a:ea typeface="Corbel"/>
                <a:cs typeface="Corbel"/>
                <a:sym typeface="Corbel"/>
              </a:rPr>
              <a:t>102</a:t>
            </a:fld>
            <a:endParaRPr sz="900" b="0" i="0" u="none" strike="noStrike" cap="none">
              <a:solidFill>
                <a:srgbClr val="000000"/>
              </a:solidFill>
              <a:latin typeface="Corbel"/>
              <a:ea typeface="Corbel"/>
              <a:cs typeface="Corbel"/>
              <a:sym typeface="Corbel"/>
            </a:endParaRPr>
          </a:p>
        </p:txBody>
      </p:sp>
      <p:pic>
        <p:nvPicPr>
          <p:cNvPr id="741" name="Google Shape;741;p102" descr="그림 1.png"/>
          <p:cNvPicPr preferRelativeResize="0"/>
          <p:nvPr/>
        </p:nvPicPr>
        <p:blipFill rotWithShape="1">
          <a:blip r:embed="rId3">
            <a:alphaModFix/>
          </a:blip>
          <a:srcRect/>
          <a:stretch/>
        </p:blipFill>
        <p:spPr>
          <a:xfrm>
            <a:off x="1143000" y="762435"/>
            <a:ext cx="6858000" cy="4166769"/>
          </a:xfrm>
          <a:prstGeom prst="rect">
            <a:avLst/>
          </a:prstGeom>
          <a:noFill/>
          <a:ln>
            <a:noFill/>
          </a:ln>
        </p:spPr>
      </p:pic>
      <p:sp>
        <p:nvSpPr>
          <p:cNvPr id="742" name="Google Shape;742;p102"/>
          <p:cNvSpPr/>
          <p:nvPr/>
        </p:nvSpPr>
        <p:spPr>
          <a:xfrm>
            <a:off x="5143399" y="1393023"/>
            <a:ext cx="1396536" cy="429798"/>
          </a:xfrm>
          <a:prstGeom prst="rect">
            <a:avLst/>
          </a:prstGeom>
          <a:noFill/>
          <a:ln>
            <a:noFill/>
          </a:ln>
        </p:spPr>
        <p:txBody>
          <a:bodyPr spcFirstLastPara="1" wrap="square" lIns="91425" tIns="45700" rIns="91425" bIns="45700" anchor="t" anchorCtr="0">
            <a:spAutoFit/>
          </a:bodyPr>
          <a:lstStyle/>
          <a:p>
            <a:pPr marL="0" marR="0" lvl="0" indent="0" algn="l" rtl="0">
              <a:lnSpc>
                <a:spcPct val="94444"/>
              </a:lnSpc>
              <a:spcBef>
                <a:spcPts val="0"/>
              </a:spcBef>
              <a:spcAft>
                <a:spcPts val="0"/>
              </a:spcAft>
              <a:buClr>
                <a:srgbClr val="000000"/>
              </a:buClr>
              <a:buSzPts val="1200"/>
              <a:buFont typeface="Corbel"/>
              <a:buNone/>
            </a:pPr>
            <a:r>
              <a:rPr lang="en-US" sz="1200" b="0" i="0" u="none" strike="noStrike" cap="none">
                <a:solidFill>
                  <a:srgbClr val="000000"/>
                </a:solidFill>
                <a:latin typeface="Corbel"/>
                <a:ea typeface="Corbel"/>
                <a:cs typeface="Corbel"/>
                <a:sym typeface="Corbel"/>
              </a:rPr>
              <a:t>(according to</a:t>
            </a:r>
            <a:br>
              <a:rPr lang="en-US" sz="1200" b="0" i="0" u="none" strike="noStrike" cap="none">
                <a:solidFill>
                  <a:srgbClr val="000000"/>
                </a:solidFill>
                <a:latin typeface="Corbel"/>
                <a:ea typeface="Corbel"/>
                <a:cs typeface="Corbel"/>
                <a:sym typeface="Corbel"/>
              </a:rPr>
            </a:br>
            <a:r>
              <a:rPr lang="en-US" sz="1200" b="0" i="0" u="none" strike="noStrike" cap="none">
                <a:solidFill>
                  <a:srgbClr val="000000"/>
                </a:solidFill>
                <a:latin typeface="Corbel"/>
                <a:ea typeface="Corbel"/>
                <a:cs typeface="Corbel"/>
                <a:sym typeface="Corbel"/>
              </a:rPr>
              <a:t> network topology</a:t>
            </a:r>
            <a:r>
              <a:rPr lang="en-US" sz="1350" b="0" i="0" u="none" strike="noStrike" cap="none">
                <a:solidFill>
                  <a:srgbClr val="000000"/>
                </a:solidFill>
                <a:latin typeface="Corbel"/>
                <a:ea typeface="Corbel"/>
                <a:cs typeface="Corbel"/>
                <a:sym typeface="Corbel"/>
              </a:rPr>
              <a:t>)</a:t>
            </a:r>
            <a:endParaRPr sz="1350" b="0" i="0" u="none" strike="noStrike" cap="none">
              <a:solidFill>
                <a:srgbClr val="000000"/>
              </a:solidFill>
              <a:latin typeface="Corbel"/>
              <a:ea typeface="Corbel"/>
              <a:cs typeface="Corbel"/>
              <a:sym typeface="Corbel"/>
            </a:endParaRPr>
          </a:p>
        </p:txBody>
      </p:sp>
      <p:sp>
        <p:nvSpPr>
          <p:cNvPr id="743" name="Google Shape;743;p102"/>
          <p:cNvSpPr/>
          <p:nvPr/>
        </p:nvSpPr>
        <p:spPr>
          <a:xfrm>
            <a:off x="3608599" y="3214692"/>
            <a:ext cx="901209" cy="259045"/>
          </a:xfrm>
          <a:prstGeom prst="rect">
            <a:avLst/>
          </a:prstGeom>
          <a:noFill/>
          <a:ln>
            <a:noFill/>
          </a:ln>
        </p:spPr>
        <p:txBody>
          <a:bodyPr spcFirstLastPara="1" wrap="square" lIns="91425" tIns="45700" rIns="91425" bIns="45700" anchor="t" anchorCtr="0">
            <a:spAutoFit/>
          </a:bodyPr>
          <a:lstStyle/>
          <a:p>
            <a:pPr marL="0" marR="0" lvl="0" indent="0" algn="l" rtl="0">
              <a:lnSpc>
                <a:spcPct val="106250"/>
              </a:lnSpc>
              <a:spcBef>
                <a:spcPts val="0"/>
              </a:spcBef>
              <a:spcAft>
                <a:spcPts val="0"/>
              </a:spcAft>
              <a:buClr>
                <a:srgbClr val="000000"/>
              </a:buClr>
              <a:buSzPts val="1200"/>
              <a:buFont typeface="Corbel"/>
              <a:buNone/>
            </a:pPr>
            <a:r>
              <a:rPr lang="en-US" sz="1200" b="0" i="0" u="none" strike="noStrike" cap="none">
                <a:solidFill>
                  <a:srgbClr val="000000"/>
                </a:solidFill>
                <a:latin typeface="Corbel"/>
                <a:ea typeface="Corbel"/>
                <a:cs typeface="Corbel"/>
                <a:sym typeface="Corbel"/>
              </a:rPr>
              <a:t>(first block)</a:t>
            </a:r>
            <a:endParaRPr sz="1350" b="0" i="0" u="none" strike="noStrike" cap="none">
              <a:solidFill>
                <a:srgbClr val="000000"/>
              </a:solidFill>
              <a:latin typeface="Corbel"/>
              <a:ea typeface="Corbel"/>
              <a:cs typeface="Corbel"/>
              <a:sym typeface="Corbel"/>
            </a:endParaRPr>
          </a:p>
        </p:txBody>
      </p:sp>
      <p:sp>
        <p:nvSpPr>
          <p:cNvPr id="744" name="Google Shape;744;p102"/>
          <p:cNvSpPr/>
          <p:nvPr/>
        </p:nvSpPr>
        <p:spPr>
          <a:xfrm>
            <a:off x="6179356" y="3214692"/>
            <a:ext cx="930191" cy="259045"/>
          </a:xfrm>
          <a:prstGeom prst="rect">
            <a:avLst/>
          </a:prstGeom>
          <a:noFill/>
          <a:ln>
            <a:noFill/>
          </a:ln>
        </p:spPr>
        <p:txBody>
          <a:bodyPr spcFirstLastPara="1" wrap="square" lIns="91425" tIns="45700" rIns="91425" bIns="45700" anchor="t" anchorCtr="0">
            <a:spAutoFit/>
          </a:bodyPr>
          <a:lstStyle/>
          <a:p>
            <a:pPr marL="0" marR="0" lvl="0" indent="0" algn="l" rtl="0">
              <a:lnSpc>
                <a:spcPct val="106250"/>
              </a:lnSpc>
              <a:spcBef>
                <a:spcPts val="0"/>
              </a:spcBef>
              <a:spcAft>
                <a:spcPts val="0"/>
              </a:spcAft>
              <a:buClr>
                <a:srgbClr val="000000"/>
              </a:buClr>
              <a:buSzPts val="1200"/>
              <a:buFont typeface="Corbel"/>
              <a:buNone/>
            </a:pPr>
            <a:r>
              <a:rPr lang="en-US" sz="1200" b="0" i="0" u="none" strike="noStrike" cap="none">
                <a:solidFill>
                  <a:srgbClr val="000000"/>
                </a:solidFill>
                <a:latin typeface="Corbel"/>
                <a:ea typeface="Corbel"/>
                <a:cs typeface="Corbel"/>
                <a:sym typeface="Corbel"/>
              </a:rPr>
              <a:t>(next block)</a:t>
            </a:r>
            <a:endParaRPr sz="1350" b="0" i="0" u="none" strike="noStrike" cap="none">
              <a:solidFill>
                <a:srgbClr val="000000"/>
              </a:solidFill>
              <a:latin typeface="Corbel"/>
              <a:ea typeface="Corbel"/>
              <a:cs typeface="Corbel"/>
              <a:sym typeface="Corbe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03"/>
          <p:cNvSpPr txBox="1">
            <a:spLocks noGrp="1"/>
          </p:cNvSpPr>
          <p:nvPr>
            <p:ph type="title"/>
          </p:nvPr>
        </p:nvSpPr>
        <p:spPr>
          <a:xfrm>
            <a:off x="171448" y="107145"/>
            <a:ext cx="8801104" cy="58935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700"/>
              <a:buFont typeface="Corbel"/>
              <a:buNone/>
            </a:pPr>
            <a:r>
              <a:rPr lang="en-US"/>
              <a:t>Anatomy of a File Read</a:t>
            </a:r>
            <a:endParaRPr/>
          </a:p>
        </p:txBody>
      </p:sp>
      <p:pic>
        <p:nvPicPr>
          <p:cNvPr id="750" name="Google Shape;750;p103"/>
          <p:cNvPicPr preferRelativeResize="0">
            <a:picLocks noGrp="1"/>
          </p:cNvPicPr>
          <p:nvPr>
            <p:ph type="body" idx="1"/>
          </p:nvPr>
        </p:nvPicPr>
        <p:blipFill rotWithShape="1">
          <a:blip r:embed="rId3">
            <a:alphaModFix/>
          </a:blip>
          <a:srcRect l="9091" t="28229" r="41818" b="29569"/>
          <a:stretch/>
        </p:blipFill>
        <p:spPr>
          <a:xfrm>
            <a:off x="803933" y="696503"/>
            <a:ext cx="6620912" cy="3796307"/>
          </a:xfrm>
          <a:prstGeom prst="rect">
            <a:avLst/>
          </a:prstGeom>
          <a:noFill/>
          <a:ln>
            <a:noFill/>
          </a:ln>
        </p:spPr>
      </p:pic>
      <p:sp>
        <p:nvSpPr>
          <p:cNvPr id="751" name="Google Shape;751;p103"/>
          <p:cNvSpPr txBox="1">
            <a:spLocks noGrp="1"/>
          </p:cNvSpPr>
          <p:nvPr>
            <p:ph type="sldNum" idx="12"/>
          </p:nvPr>
        </p:nvSpPr>
        <p:spPr>
          <a:xfrm>
            <a:off x="4250529" y="4929204"/>
            <a:ext cx="642942" cy="1607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Corbel"/>
              <a:buNone/>
            </a:pPr>
            <a:fld id="{00000000-1234-1234-1234-123412341234}" type="slidenum">
              <a:rPr lang="en-US" sz="900" b="0" i="0" u="none" strike="noStrike" cap="none">
                <a:solidFill>
                  <a:srgbClr val="000000"/>
                </a:solidFill>
                <a:latin typeface="Corbel"/>
                <a:ea typeface="Corbel"/>
                <a:cs typeface="Corbel"/>
                <a:sym typeface="Corbel"/>
              </a:rPr>
              <a:t>103</a:t>
            </a:fld>
            <a:endParaRPr sz="900" b="0" i="0" u="none" strike="noStrike" cap="none">
              <a:solidFill>
                <a:srgbClr val="000000"/>
              </a:solidFill>
              <a:latin typeface="Corbel"/>
              <a:ea typeface="Corbel"/>
              <a:cs typeface="Corbel"/>
              <a:sym typeface="Corbe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4"/>
          <p:cNvSpPr txBox="1">
            <a:spLocks noGrp="1"/>
          </p:cNvSpPr>
          <p:nvPr>
            <p:ph type="title"/>
          </p:nvPr>
        </p:nvSpPr>
        <p:spPr>
          <a:xfrm>
            <a:off x="171448" y="107145"/>
            <a:ext cx="8801104" cy="58935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700"/>
              <a:buFont typeface="Corbel"/>
              <a:buNone/>
            </a:pPr>
            <a:r>
              <a:rPr lang="en-US"/>
              <a:t>Anatomy of a File Read (cont’d)</a:t>
            </a:r>
            <a:endParaRPr/>
          </a:p>
        </p:txBody>
      </p:sp>
      <p:sp>
        <p:nvSpPr>
          <p:cNvPr id="757" name="Google Shape;757;p104"/>
          <p:cNvSpPr txBox="1">
            <a:spLocks noGrp="1"/>
          </p:cNvSpPr>
          <p:nvPr>
            <p:ph type="sldNum" idx="12"/>
          </p:nvPr>
        </p:nvSpPr>
        <p:spPr>
          <a:xfrm>
            <a:off x="4250529" y="4929204"/>
            <a:ext cx="642942" cy="1607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Corbel"/>
              <a:buNone/>
            </a:pPr>
            <a:fld id="{00000000-1234-1234-1234-123412341234}" type="slidenum">
              <a:rPr lang="en-US" sz="900" b="0" i="0" u="none" strike="noStrike" cap="none">
                <a:solidFill>
                  <a:srgbClr val="000000"/>
                </a:solidFill>
                <a:latin typeface="Corbel"/>
                <a:ea typeface="Corbel"/>
                <a:cs typeface="Corbel"/>
                <a:sym typeface="Corbel"/>
              </a:rPr>
              <a:t>104</a:t>
            </a:fld>
            <a:endParaRPr sz="900" b="0" i="0" u="none" strike="noStrike" cap="none">
              <a:solidFill>
                <a:srgbClr val="000000"/>
              </a:solidFill>
              <a:latin typeface="Corbel"/>
              <a:ea typeface="Corbel"/>
              <a:cs typeface="Corbel"/>
              <a:sym typeface="Corbel"/>
            </a:endParaRPr>
          </a:p>
        </p:txBody>
      </p:sp>
      <p:sp>
        <p:nvSpPr>
          <p:cNvPr id="758" name="Google Shape;758;p104"/>
          <p:cNvSpPr txBox="1">
            <a:spLocks noGrp="1"/>
          </p:cNvSpPr>
          <p:nvPr>
            <p:ph type="body" idx="1"/>
          </p:nvPr>
        </p:nvSpPr>
        <p:spPr>
          <a:xfrm>
            <a:off x="1271586" y="803660"/>
            <a:ext cx="6600828" cy="4071966"/>
          </a:xfrm>
          <a:prstGeom prst="rect">
            <a:avLst/>
          </a:prstGeom>
          <a:noFill/>
          <a:ln>
            <a:noFill/>
          </a:ln>
        </p:spPr>
        <p:txBody>
          <a:bodyPr spcFirstLastPara="1" wrap="square" lIns="91425" tIns="45700" rIns="91425" bIns="45700" anchor="t" anchorCtr="0">
            <a:normAutofit/>
          </a:bodyPr>
          <a:lstStyle/>
          <a:p>
            <a:pPr marL="257175" lvl="0" indent="-123825" algn="l" rtl="0">
              <a:spcBef>
                <a:spcPts val="0"/>
              </a:spcBef>
              <a:spcAft>
                <a:spcPts val="0"/>
              </a:spcAft>
              <a:buSzPts val="2100"/>
              <a:buNone/>
            </a:pPr>
            <a:endParaRPr sz="2100"/>
          </a:p>
          <a:p>
            <a:pPr marL="257175" lvl="0" indent="-123825" algn="l" rtl="0">
              <a:spcBef>
                <a:spcPts val="870"/>
              </a:spcBef>
              <a:spcAft>
                <a:spcPts val="0"/>
              </a:spcAft>
              <a:buSzPts val="2100"/>
              <a:buNone/>
            </a:pPr>
            <a:endParaRPr sz="2100"/>
          </a:p>
          <a:p>
            <a:pPr marL="257175" lvl="0" indent="-257175" algn="l" rtl="0">
              <a:spcBef>
                <a:spcPts val="870"/>
              </a:spcBef>
              <a:spcAft>
                <a:spcPts val="0"/>
              </a:spcAft>
              <a:buSzPts val="2100"/>
              <a:buNone/>
            </a:pPr>
            <a:endParaRPr sz="2100"/>
          </a:p>
          <a:p>
            <a:pPr marL="257175" lvl="0" indent="-257175" algn="l" rtl="0">
              <a:spcBef>
                <a:spcPts val="870"/>
              </a:spcBef>
              <a:spcAft>
                <a:spcPts val="0"/>
              </a:spcAft>
              <a:buSzPts val="2100"/>
              <a:buChar char="▪"/>
            </a:pPr>
            <a:r>
              <a:rPr lang="en-US" sz="2100"/>
              <a:t>Error handling</a:t>
            </a:r>
            <a:endParaRPr/>
          </a:p>
          <a:p>
            <a:pPr marL="557213" lvl="1" indent="-214312" algn="l" rtl="0">
              <a:spcBef>
                <a:spcPts val="810"/>
              </a:spcBef>
              <a:spcAft>
                <a:spcPts val="0"/>
              </a:spcAft>
              <a:buSzPts val="1800"/>
              <a:buChar char="–"/>
            </a:pPr>
            <a:r>
              <a:rPr lang="en-US" sz="1800"/>
              <a:t>Error in client-datanode communication </a:t>
            </a:r>
            <a:endParaRPr/>
          </a:p>
          <a:p>
            <a:pPr marL="857250" lvl="2" indent="-171450" algn="l" rtl="0">
              <a:spcBef>
                <a:spcPts val="780"/>
              </a:spcBef>
              <a:spcAft>
                <a:spcPts val="0"/>
              </a:spcAft>
              <a:buSzPts val="1650"/>
              <a:buChar char="▪"/>
            </a:pPr>
            <a:r>
              <a:rPr lang="en-US" sz="1650"/>
              <a:t>Try next closest datanode for the block</a:t>
            </a:r>
            <a:endParaRPr/>
          </a:p>
          <a:p>
            <a:pPr marL="857250" lvl="2" indent="-171450" algn="l" rtl="0">
              <a:spcBef>
                <a:spcPts val="780"/>
              </a:spcBef>
              <a:spcAft>
                <a:spcPts val="0"/>
              </a:spcAft>
              <a:buSzPts val="1650"/>
              <a:buChar char="▪"/>
            </a:pPr>
            <a:r>
              <a:rPr lang="en-US" sz="1650"/>
              <a:t>Remember failed datanode for later blocks</a:t>
            </a:r>
            <a:endParaRPr/>
          </a:p>
          <a:p>
            <a:pPr marL="557213" lvl="1" indent="-214312" algn="l" rtl="0">
              <a:spcBef>
                <a:spcPts val="810"/>
              </a:spcBef>
              <a:spcAft>
                <a:spcPts val="0"/>
              </a:spcAft>
              <a:buSzPts val="1800"/>
              <a:buChar char="–"/>
            </a:pPr>
            <a:r>
              <a:rPr lang="en-US" sz="1800"/>
              <a:t>Block checksum error</a:t>
            </a:r>
            <a:endParaRPr/>
          </a:p>
          <a:p>
            <a:pPr marL="857250" lvl="2" indent="-171450" algn="l" rtl="0">
              <a:spcBef>
                <a:spcPts val="780"/>
              </a:spcBef>
              <a:spcAft>
                <a:spcPts val="0"/>
              </a:spcAft>
              <a:buSzPts val="1650"/>
              <a:buChar char="▪"/>
            </a:pPr>
            <a:r>
              <a:rPr lang="en-US" sz="1650"/>
              <a:t>Report to the namenode</a:t>
            </a:r>
            <a:endParaRPr sz="1650"/>
          </a:p>
          <a:p>
            <a:pPr marL="257175" lvl="0" indent="-123825" algn="l" rtl="0">
              <a:spcBef>
                <a:spcPts val="870"/>
              </a:spcBef>
              <a:spcAft>
                <a:spcPts val="0"/>
              </a:spcAft>
              <a:buSzPts val="2100"/>
              <a:buNone/>
            </a:pPr>
            <a:endParaRPr sz="2100"/>
          </a:p>
          <a:p>
            <a:pPr marL="257175" lvl="0" indent="-123825" algn="l" rtl="0">
              <a:spcBef>
                <a:spcPts val="870"/>
              </a:spcBef>
              <a:spcAft>
                <a:spcPts val="0"/>
              </a:spcAft>
              <a:buSzPts val="2100"/>
              <a:buNone/>
            </a:pPr>
            <a:endParaRPr sz="2100"/>
          </a:p>
        </p:txBody>
      </p:sp>
      <p:grpSp>
        <p:nvGrpSpPr>
          <p:cNvPr id="759" name="Google Shape;759;p104"/>
          <p:cNvGrpSpPr/>
          <p:nvPr/>
        </p:nvGrpSpPr>
        <p:grpSpPr>
          <a:xfrm>
            <a:off x="1571604" y="964395"/>
            <a:ext cx="5840057" cy="910835"/>
            <a:chOff x="428596" y="1285860"/>
            <a:chExt cx="3571900" cy="1062641"/>
          </a:xfrm>
        </p:grpSpPr>
        <p:sp>
          <p:nvSpPr>
            <p:cNvPr id="760" name="Google Shape;760;p104"/>
            <p:cNvSpPr/>
            <p:nvPr/>
          </p:nvSpPr>
          <p:spPr>
            <a:xfrm>
              <a:off x="428596" y="1571613"/>
              <a:ext cx="3571900" cy="776888"/>
            </a:xfrm>
            <a:prstGeom prst="roundRect">
              <a:avLst>
                <a:gd name="adj" fmla="val 16667"/>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1560"/>
                <a:buFont typeface="Corbel"/>
                <a:buNone/>
              </a:pPr>
              <a:r>
                <a:rPr lang="en-US" sz="1950" b="0" i="0" u="none" strike="noStrike" cap="none">
                  <a:solidFill>
                    <a:srgbClr val="000000"/>
                  </a:solidFill>
                  <a:latin typeface="Corbel"/>
                  <a:ea typeface="Corbel"/>
                  <a:cs typeface="Corbel"/>
                  <a:sym typeface="Corbel"/>
                </a:rPr>
                <a:t>Client contacts datanodes directly to retrieve data </a:t>
              </a:r>
              <a:endParaRPr/>
            </a:p>
          </p:txBody>
        </p:sp>
        <p:sp>
          <p:nvSpPr>
            <p:cNvPr id="761" name="Google Shape;761;p104"/>
            <p:cNvSpPr/>
            <p:nvPr/>
          </p:nvSpPr>
          <p:spPr>
            <a:xfrm>
              <a:off x="428596" y="1285860"/>
              <a:ext cx="3571900" cy="437558"/>
            </a:xfrm>
            <a:prstGeom prst="round2SameRect">
              <a:avLst>
                <a:gd name="adj1" fmla="val 16667"/>
                <a:gd name="adj2" fmla="val 0"/>
              </a:avLst>
            </a:prstGeom>
            <a:solidFill>
              <a:srgbClr val="0F243E"/>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100"/>
                <a:buFont typeface="Corbel"/>
                <a:buNone/>
              </a:pPr>
              <a:r>
                <a:rPr lang="en-US" sz="2100" b="0" i="0" u="none" strike="noStrike" cap="none">
                  <a:solidFill>
                    <a:srgbClr val="FFFFFF"/>
                  </a:solidFill>
                  <a:latin typeface="Corbel"/>
                  <a:ea typeface="Corbel"/>
                  <a:cs typeface="Corbel"/>
                  <a:sym typeface="Corbel"/>
                </a:rPr>
                <a:t> Key point</a:t>
              </a:r>
              <a:endParaRPr sz="2100" b="0" i="0" u="none" strike="noStrike" cap="none">
                <a:solidFill>
                  <a:srgbClr val="FFFFFF"/>
                </a:solidFill>
                <a:latin typeface="Corbel"/>
                <a:ea typeface="Corbel"/>
                <a:cs typeface="Corbel"/>
                <a:sym typeface="Corbel"/>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pic>
        <p:nvPicPr>
          <p:cNvPr id="767" name="Google Shape;767;p10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106"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7"/>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400"/>
              <a:buFont typeface="Arial"/>
              <a:buNone/>
            </a:pPr>
            <a:r>
              <a:rPr lang="en-US"/>
              <a:t>                                                      Basic Filesystem Operations</a:t>
            </a:r>
            <a:endParaRPr/>
          </a:p>
        </p:txBody>
      </p:sp>
      <p:sp>
        <p:nvSpPr>
          <p:cNvPr id="779" name="Google Shape;779;p10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107</a:t>
            </a:fld>
            <a:endParaRPr/>
          </a:p>
        </p:txBody>
      </p:sp>
      <p:sp>
        <p:nvSpPr>
          <p:cNvPr id="780" name="Google Shape;780;p107"/>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342900" lvl="0" indent="-139700" algn="l" rtl="0">
              <a:spcBef>
                <a:spcPts val="0"/>
              </a:spcBef>
              <a:spcAft>
                <a:spcPts val="0"/>
              </a:spcAft>
              <a:buClr>
                <a:schemeClr val="dk1"/>
              </a:buClr>
              <a:buSzPts val="3200"/>
              <a:buNone/>
            </a:pPr>
            <a:endParaRPr/>
          </a:p>
        </p:txBody>
      </p:sp>
      <p:pic>
        <p:nvPicPr>
          <p:cNvPr id="781" name="Google Shape;781;p107"/>
          <p:cNvPicPr preferRelativeResize="0"/>
          <p:nvPr/>
        </p:nvPicPr>
        <p:blipFill rotWithShape="1">
          <a:blip r:embed="rId3">
            <a:alphaModFix/>
          </a:blip>
          <a:srcRect l="271" t="15823" r="18529" b="32487"/>
          <a:stretch/>
        </p:blipFill>
        <p:spPr>
          <a:xfrm>
            <a:off x="1271586" y="827762"/>
            <a:ext cx="5568666" cy="264629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8"/>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400"/>
              <a:buFont typeface="Arial"/>
              <a:buNone/>
            </a:pPr>
            <a:r>
              <a:rPr lang="en-US"/>
              <a:t>                                                       Basic Filesystem Operations</a:t>
            </a:r>
            <a:endParaRPr/>
          </a:p>
        </p:txBody>
      </p:sp>
      <p:sp>
        <p:nvSpPr>
          <p:cNvPr id="787" name="Google Shape;787;p10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108</a:t>
            </a:fld>
            <a:endParaRPr/>
          </a:p>
        </p:txBody>
      </p:sp>
      <p:sp>
        <p:nvSpPr>
          <p:cNvPr id="788" name="Google Shape;788;p108"/>
          <p:cNvSpPr txBox="1">
            <a:spLocks noGrp="1"/>
          </p:cNvSpPr>
          <p:nvPr>
            <p:ph type="body" idx="1"/>
          </p:nvPr>
        </p:nvSpPr>
        <p:spPr>
          <a:xfrm>
            <a:off x="1271586" y="803660"/>
            <a:ext cx="6600828" cy="4071966"/>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chemeClr val="dk1"/>
              </a:buClr>
              <a:buSzPct val="100000"/>
              <a:buChar char="•"/>
            </a:pPr>
            <a:r>
              <a:rPr lang="en-US"/>
              <a:t>Copying a file from the local filesystem to HDFS</a:t>
            </a:r>
            <a:endParaRPr/>
          </a:p>
          <a:p>
            <a:pPr marL="342900" lvl="0" indent="-170180" algn="l" rtl="0">
              <a:spcBef>
                <a:spcPts val="994"/>
              </a:spcBef>
              <a:spcAft>
                <a:spcPts val="0"/>
              </a:spcAft>
              <a:buClr>
                <a:schemeClr val="dk1"/>
              </a:buClr>
              <a:buSzPct val="100000"/>
              <a:buNone/>
            </a:pPr>
            <a:endParaRPr/>
          </a:p>
          <a:p>
            <a:pPr marL="342900" lvl="0" indent="-170180" algn="l" rtl="0">
              <a:spcBef>
                <a:spcPts val="994"/>
              </a:spcBef>
              <a:spcAft>
                <a:spcPts val="0"/>
              </a:spcAft>
              <a:buClr>
                <a:schemeClr val="dk1"/>
              </a:buClr>
              <a:buSzPct val="100000"/>
              <a:buNone/>
            </a:pPr>
            <a:endParaRPr/>
          </a:p>
          <a:p>
            <a:pPr marL="342900" lvl="0" indent="-342900" algn="l" rtl="0">
              <a:spcBef>
                <a:spcPts val="994"/>
              </a:spcBef>
              <a:spcAft>
                <a:spcPts val="0"/>
              </a:spcAft>
              <a:buClr>
                <a:schemeClr val="dk1"/>
              </a:buClr>
              <a:buSzPct val="100000"/>
              <a:buChar char="•"/>
            </a:pPr>
            <a:r>
              <a:rPr lang="en-US"/>
              <a:t>Copying the file back to the local filesystem</a:t>
            </a:r>
            <a:endParaRPr/>
          </a:p>
          <a:p>
            <a:pPr marL="342900" lvl="0" indent="-170180" algn="l" rtl="0">
              <a:spcBef>
                <a:spcPts val="994"/>
              </a:spcBef>
              <a:spcAft>
                <a:spcPts val="0"/>
              </a:spcAft>
              <a:buClr>
                <a:schemeClr val="dk1"/>
              </a:buClr>
              <a:buSzPct val="100000"/>
              <a:buNone/>
            </a:pPr>
            <a:endParaRPr/>
          </a:p>
          <a:p>
            <a:pPr marL="342900" lvl="0" indent="-170180" algn="l" rtl="0">
              <a:spcBef>
                <a:spcPts val="994"/>
              </a:spcBef>
              <a:spcAft>
                <a:spcPts val="0"/>
              </a:spcAft>
              <a:buClr>
                <a:schemeClr val="dk1"/>
              </a:buClr>
              <a:buSzPct val="100000"/>
              <a:buNone/>
            </a:pPr>
            <a:endParaRPr/>
          </a:p>
          <a:p>
            <a:pPr marL="342900" lvl="0" indent="-342900" algn="l" rtl="0">
              <a:spcBef>
                <a:spcPts val="994"/>
              </a:spcBef>
              <a:spcAft>
                <a:spcPts val="0"/>
              </a:spcAft>
              <a:buClr>
                <a:schemeClr val="dk1"/>
              </a:buClr>
              <a:buSzPct val="100000"/>
              <a:buChar char="•"/>
            </a:pPr>
            <a:r>
              <a:rPr lang="en-US"/>
              <a:t>Creating a directory</a:t>
            </a:r>
            <a:endParaRPr/>
          </a:p>
        </p:txBody>
      </p:sp>
      <p:sp>
        <p:nvSpPr>
          <p:cNvPr id="789" name="Google Shape;789;p108"/>
          <p:cNvSpPr/>
          <p:nvPr/>
        </p:nvSpPr>
        <p:spPr>
          <a:xfrm>
            <a:off x="1464447" y="1178709"/>
            <a:ext cx="6268685" cy="535785"/>
          </a:xfrm>
          <a:prstGeom prst="roundRect">
            <a:avLst>
              <a:gd name="adj" fmla="val 16667"/>
            </a:avLst>
          </a:prstGeom>
          <a:solidFill>
            <a:schemeClr val="lt1"/>
          </a:solidFill>
          <a:ln w="38100"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a:solidFill>
                  <a:schemeClr val="dk1"/>
                </a:solidFill>
                <a:latin typeface="Corbel"/>
                <a:ea typeface="Corbel"/>
                <a:cs typeface="Corbel"/>
                <a:sym typeface="Corbel"/>
              </a:rPr>
              <a:t>%  </a:t>
            </a:r>
            <a:r>
              <a:rPr lang="en-US" sz="1275" b="1">
                <a:solidFill>
                  <a:schemeClr val="dk1"/>
                </a:solidFill>
                <a:latin typeface="Droid Sans Mono"/>
                <a:ea typeface="Droid Sans Mono"/>
                <a:cs typeface="Droid Sans Mono"/>
                <a:sym typeface="Droid Sans Mono"/>
              </a:rPr>
              <a:t>hdfs dfs –copyFromLocal input/docs/quangle.txt </a:t>
            </a:r>
            <a:r>
              <a:rPr lang="en-US" sz="1275" b="1">
                <a:solidFill>
                  <a:srgbClr val="A5A5A5"/>
                </a:solidFill>
                <a:latin typeface="Droid Sans Mono"/>
                <a:ea typeface="Droid Sans Mono"/>
                <a:cs typeface="Droid Sans Mono"/>
                <a:sym typeface="Droid Sans Mono"/>
              </a:rPr>
              <a:t>hdfs://localhost</a:t>
            </a:r>
            <a:r>
              <a:rPr lang="en-US" sz="1275" b="1">
                <a:solidFill>
                  <a:schemeClr val="dk1"/>
                </a:solidFill>
                <a:latin typeface="Droid Sans Mono"/>
                <a:ea typeface="Droid Sans Mono"/>
                <a:cs typeface="Droid Sans Mono"/>
                <a:sym typeface="Droid Sans Mono"/>
              </a:rPr>
              <a:t>/user/tom/quangle.txt </a:t>
            </a:r>
            <a:endParaRPr sz="1275" b="1">
              <a:solidFill>
                <a:schemeClr val="dk1"/>
              </a:solidFill>
              <a:latin typeface="Droid Sans Mono"/>
              <a:ea typeface="Droid Sans Mono"/>
              <a:cs typeface="Droid Sans Mono"/>
              <a:sym typeface="Droid Sans Mono"/>
            </a:endParaRPr>
          </a:p>
        </p:txBody>
      </p:sp>
      <p:sp>
        <p:nvSpPr>
          <p:cNvPr id="790" name="Google Shape;790;p108"/>
          <p:cNvSpPr/>
          <p:nvPr/>
        </p:nvSpPr>
        <p:spPr>
          <a:xfrm>
            <a:off x="1464447" y="2357436"/>
            <a:ext cx="6268685" cy="535785"/>
          </a:xfrm>
          <a:prstGeom prst="roundRect">
            <a:avLst>
              <a:gd name="adj" fmla="val 16667"/>
            </a:avLst>
          </a:prstGeom>
          <a:solidFill>
            <a:schemeClr val="lt1"/>
          </a:solidFill>
          <a:ln w="38100"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a:solidFill>
                  <a:schemeClr val="dk1"/>
                </a:solidFill>
                <a:latin typeface="Corbel"/>
                <a:ea typeface="Corbel"/>
                <a:cs typeface="Corbel"/>
                <a:sym typeface="Corbel"/>
              </a:rPr>
              <a:t>%  </a:t>
            </a:r>
            <a:r>
              <a:rPr lang="en-US" sz="1275" b="1">
                <a:solidFill>
                  <a:schemeClr val="dk1"/>
                </a:solidFill>
                <a:latin typeface="Droid Sans Mono"/>
                <a:ea typeface="Droid Sans Mono"/>
                <a:cs typeface="Droid Sans Mono"/>
                <a:sym typeface="Droid Sans Mono"/>
              </a:rPr>
              <a:t>hdfs dfs –copyToLocal </a:t>
            </a:r>
            <a:r>
              <a:rPr lang="en-US" sz="1275" b="1">
                <a:solidFill>
                  <a:srgbClr val="A5A5A5"/>
                </a:solidFill>
                <a:latin typeface="Droid Sans Mono"/>
                <a:ea typeface="Droid Sans Mono"/>
                <a:cs typeface="Droid Sans Mono"/>
                <a:sym typeface="Droid Sans Mono"/>
              </a:rPr>
              <a:t>hdfs://localhost</a:t>
            </a:r>
            <a:r>
              <a:rPr lang="en-US" sz="1275" b="1">
                <a:solidFill>
                  <a:schemeClr val="dk1"/>
                </a:solidFill>
                <a:latin typeface="Droid Sans Mono"/>
                <a:ea typeface="Droid Sans Mono"/>
                <a:cs typeface="Droid Sans Mono"/>
                <a:sym typeface="Droid Sans Mono"/>
              </a:rPr>
              <a:t>/user/tom/quangle.txt </a:t>
            </a:r>
            <a:endParaRPr/>
          </a:p>
          <a:p>
            <a:pPr marL="0" marR="0" lvl="0" indent="0" algn="l" rtl="0">
              <a:spcBef>
                <a:spcPts val="0"/>
              </a:spcBef>
              <a:spcAft>
                <a:spcPts val="0"/>
              </a:spcAft>
              <a:buNone/>
            </a:pPr>
            <a:r>
              <a:rPr lang="en-US" sz="1275" b="1">
                <a:solidFill>
                  <a:schemeClr val="dk1"/>
                </a:solidFill>
                <a:latin typeface="Droid Sans Mono"/>
                <a:ea typeface="Droid Sans Mono"/>
                <a:cs typeface="Droid Sans Mono"/>
                <a:sym typeface="Droid Sans Mono"/>
              </a:rPr>
              <a:t>quangle.copy.txt</a:t>
            </a:r>
            <a:endParaRPr sz="1275" b="1">
              <a:solidFill>
                <a:schemeClr val="dk1"/>
              </a:solidFill>
              <a:latin typeface="Droid Sans Mono"/>
              <a:ea typeface="Droid Sans Mono"/>
              <a:cs typeface="Droid Sans Mono"/>
              <a:sym typeface="Droid Sans Mono"/>
            </a:endParaRPr>
          </a:p>
        </p:txBody>
      </p:sp>
      <p:sp>
        <p:nvSpPr>
          <p:cNvPr id="791" name="Google Shape;791;p108"/>
          <p:cNvSpPr/>
          <p:nvPr/>
        </p:nvSpPr>
        <p:spPr>
          <a:xfrm>
            <a:off x="1464447" y="3482585"/>
            <a:ext cx="6268685" cy="1071570"/>
          </a:xfrm>
          <a:prstGeom prst="roundRect">
            <a:avLst>
              <a:gd name="adj" fmla="val 16667"/>
            </a:avLst>
          </a:prstGeom>
          <a:solidFill>
            <a:schemeClr val="lt1"/>
          </a:solidFill>
          <a:ln w="38100"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a:solidFill>
                  <a:schemeClr val="dk1"/>
                </a:solidFill>
                <a:latin typeface="Corbel"/>
                <a:ea typeface="Corbel"/>
                <a:cs typeface="Corbel"/>
                <a:sym typeface="Corbel"/>
              </a:rPr>
              <a:t>%  </a:t>
            </a:r>
            <a:r>
              <a:rPr lang="en-US" sz="1275" b="1">
                <a:solidFill>
                  <a:schemeClr val="dk1"/>
                </a:solidFill>
                <a:latin typeface="Droid Sans Mono"/>
                <a:ea typeface="Droid Sans Mono"/>
                <a:cs typeface="Droid Sans Mono"/>
                <a:sym typeface="Droid Sans Mono"/>
              </a:rPr>
              <a:t>hdfs dfs –mkdir books</a:t>
            </a:r>
            <a:endParaRPr/>
          </a:p>
          <a:p>
            <a:pPr marL="0" marR="0" lvl="0" indent="0" algn="l" rtl="0">
              <a:spcBef>
                <a:spcPts val="0"/>
              </a:spcBef>
              <a:spcAft>
                <a:spcPts val="0"/>
              </a:spcAft>
              <a:buNone/>
            </a:pPr>
            <a:r>
              <a:rPr lang="en-US" sz="1275" b="1">
                <a:solidFill>
                  <a:schemeClr val="dk1"/>
                </a:solidFill>
                <a:latin typeface="Droid Sans Mono"/>
                <a:ea typeface="Droid Sans Mono"/>
                <a:cs typeface="Droid Sans Mono"/>
                <a:sym typeface="Droid Sans Mono"/>
              </a:rPr>
              <a:t>% hdfs fs -ls .</a:t>
            </a:r>
            <a:endParaRPr/>
          </a:p>
          <a:p>
            <a:pPr marL="0" marR="0" lvl="0" indent="0" algn="l" rtl="0">
              <a:spcBef>
                <a:spcPts val="0"/>
              </a:spcBef>
              <a:spcAft>
                <a:spcPts val="0"/>
              </a:spcAft>
              <a:buNone/>
            </a:pPr>
            <a:r>
              <a:rPr lang="en-US" sz="1050" b="1">
                <a:solidFill>
                  <a:schemeClr val="dk1"/>
                </a:solidFill>
                <a:latin typeface="Droid Sans Mono"/>
                <a:ea typeface="Droid Sans Mono"/>
                <a:cs typeface="Droid Sans Mono"/>
                <a:sym typeface="Droid Sans Mono"/>
              </a:rPr>
              <a:t>Found 2 items</a:t>
            </a:r>
            <a:endParaRPr/>
          </a:p>
          <a:p>
            <a:pPr marL="0" marR="0" lvl="0" indent="0" algn="l" rtl="0">
              <a:spcBef>
                <a:spcPts val="0"/>
              </a:spcBef>
              <a:spcAft>
                <a:spcPts val="0"/>
              </a:spcAft>
              <a:buNone/>
            </a:pPr>
            <a:r>
              <a:rPr lang="en-US" sz="1050" b="1">
                <a:solidFill>
                  <a:schemeClr val="dk1"/>
                </a:solidFill>
                <a:latin typeface="Droid Sans Mono"/>
                <a:ea typeface="Droid Sans Mono"/>
                <a:cs typeface="Droid Sans Mono"/>
                <a:sym typeface="Droid Sans Mono"/>
              </a:rPr>
              <a:t>drwxr-xr-x - tom supergroup   0 2009-04-02 22:41 /user/tom/books</a:t>
            </a:r>
            <a:endParaRPr/>
          </a:p>
          <a:p>
            <a:pPr marL="0" marR="0" lvl="0" indent="0" algn="l" rtl="0">
              <a:spcBef>
                <a:spcPts val="0"/>
              </a:spcBef>
              <a:spcAft>
                <a:spcPts val="0"/>
              </a:spcAft>
              <a:buNone/>
            </a:pPr>
            <a:r>
              <a:rPr lang="en-US" sz="1050" b="1">
                <a:solidFill>
                  <a:schemeClr val="dk1"/>
                </a:solidFill>
                <a:latin typeface="Droid Sans Mono"/>
                <a:ea typeface="Droid Sans Mono"/>
                <a:cs typeface="Droid Sans Mono"/>
                <a:sym typeface="Droid Sans Mono"/>
              </a:rPr>
              <a:t>-rw-r--r-- 1 tom supergroup 118 2009-04-02 22:29 /user/tom/quangle.txt</a:t>
            </a:r>
            <a:endParaRPr sz="1050" b="1">
              <a:solidFill>
                <a:schemeClr val="dk1"/>
              </a:solidFill>
              <a:latin typeface="Droid Sans Mono"/>
              <a:ea typeface="Droid Sans Mono"/>
              <a:cs typeface="Droid Sans Mono"/>
              <a:sym typeface="Droid Sans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109"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11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11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11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1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11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11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116"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845" name="Google Shape;845;p117"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118"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119"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12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21"/>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400"/>
              <a:buFont typeface="Arial"/>
              <a:buNone/>
            </a:pPr>
            <a:r>
              <a:rPr lang="en-US"/>
              <a:t>                                                RDBMS vs. MapReduce</a:t>
            </a:r>
            <a:endParaRPr/>
          </a:p>
        </p:txBody>
      </p:sp>
      <p:graphicFrame>
        <p:nvGraphicFramePr>
          <p:cNvPr id="869" name="Google Shape;869;p121"/>
          <p:cNvGraphicFramePr/>
          <p:nvPr/>
        </p:nvGraphicFramePr>
        <p:xfrm>
          <a:off x="1385646" y="843558"/>
          <a:ext cx="3000000" cy="3000000"/>
        </p:xfrm>
        <a:graphic>
          <a:graphicData uri="http://schemas.openxmlformats.org/drawingml/2006/table">
            <a:tbl>
              <a:tblPr firstRow="1" firstCol="1" bandRow="1">
                <a:noFill/>
                <a:tableStyleId>{D81396DC-4700-4A89-96D7-615458D9BA24}</a:tableStyleId>
              </a:tblPr>
              <a:tblGrid>
                <a:gridCol w="1608075">
                  <a:extLst>
                    <a:ext uri="{9D8B030D-6E8A-4147-A177-3AD203B41FA5}">
                      <a16:colId xmlns:a16="http://schemas.microsoft.com/office/drawing/2014/main" val="20000"/>
                    </a:ext>
                  </a:extLst>
                </a:gridCol>
                <a:gridCol w="2334375">
                  <a:extLst>
                    <a:ext uri="{9D8B030D-6E8A-4147-A177-3AD203B41FA5}">
                      <a16:colId xmlns:a16="http://schemas.microsoft.com/office/drawing/2014/main" val="20001"/>
                    </a:ext>
                  </a:extLst>
                </a:gridCol>
                <a:gridCol w="2430275">
                  <a:extLst>
                    <a:ext uri="{9D8B030D-6E8A-4147-A177-3AD203B41FA5}">
                      <a16:colId xmlns:a16="http://schemas.microsoft.com/office/drawing/2014/main" val="20002"/>
                    </a:ext>
                  </a:extLst>
                </a:gridCol>
              </a:tblGrid>
              <a:tr h="653850">
                <a:tc>
                  <a:txBody>
                    <a:bodyPr/>
                    <a:lstStyle/>
                    <a:p>
                      <a:pPr marL="0" marR="0" lvl="0" indent="0" algn="l" rtl="0">
                        <a:lnSpc>
                          <a:spcPct val="107000"/>
                        </a:lnSpc>
                        <a:spcBef>
                          <a:spcPts val="0"/>
                        </a:spcBef>
                        <a:spcAft>
                          <a:spcPts val="0"/>
                        </a:spcAft>
                        <a:buNone/>
                      </a:pPr>
                      <a:r>
                        <a:rPr lang="en-US" sz="1800" u="none" strike="noStrike" cap="none"/>
                        <a:t> </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Traditional RDBMS</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MapReduce</a:t>
                      </a:r>
                      <a:endParaRPr sz="18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0"/>
                  </a:ext>
                </a:extLst>
              </a:tr>
              <a:tr h="340375">
                <a:tc>
                  <a:txBody>
                    <a:bodyPr/>
                    <a:lstStyle/>
                    <a:p>
                      <a:pPr marL="0" marR="0" lvl="0" indent="0" algn="l" rtl="0">
                        <a:lnSpc>
                          <a:spcPct val="107000"/>
                        </a:lnSpc>
                        <a:spcBef>
                          <a:spcPts val="0"/>
                        </a:spcBef>
                        <a:spcAft>
                          <a:spcPts val="0"/>
                        </a:spcAft>
                        <a:buNone/>
                      </a:pPr>
                      <a:r>
                        <a:rPr lang="en-US" sz="1800" u="none" strike="noStrike" cap="none"/>
                        <a:t>Data size</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Gigabytes</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Petabytes</a:t>
                      </a:r>
                      <a:endParaRPr sz="18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1"/>
                  </a:ext>
                </a:extLst>
              </a:tr>
              <a:tr h="653850">
                <a:tc>
                  <a:txBody>
                    <a:bodyPr/>
                    <a:lstStyle/>
                    <a:p>
                      <a:pPr marL="0" marR="0" lvl="0" indent="0" algn="l" rtl="0">
                        <a:lnSpc>
                          <a:spcPct val="107000"/>
                        </a:lnSpc>
                        <a:spcBef>
                          <a:spcPts val="0"/>
                        </a:spcBef>
                        <a:spcAft>
                          <a:spcPts val="0"/>
                        </a:spcAft>
                        <a:buNone/>
                      </a:pPr>
                      <a:r>
                        <a:rPr lang="en-US" sz="1800" u="none" strike="noStrike" cap="none"/>
                        <a:t>Access</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Interactive and batch</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Batch</a:t>
                      </a:r>
                      <a:endParaRPr sz="18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2"/>
                  </a:ext>
                </a:extLst>
              </a:tr>
              <a:tr h="681875">
                <a:tc>
                  <a:txBody>
                    <a:bodyPr/>
                    <a:lstStyle/>
                    <a:p>
                      <a:pPr marL="0" marR="0" lvl="0" indent="0" algn="l" rtl="0">
                        <a:lnSpc>
                          <a:spcPct val="107000"/>
                        </a:lnSpc>
                        <a:spcBef>
                          <a:spcPts val="0"/>
                        </a:spcBef>
                        <a:spcAft>
                          <a:spcPts val="0"/>
                        </a:spcAft>
                        <a:buNone/>
                      </a:pPr>
                      <a:r>
                        <a:rPr lang="en-US" sz="1800" u="none" strike="noStrike" cap="none"/>
                        <a:t>Updates</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Read and </a:t>
                      </a:r>
                      <a:endParaRPr/>
                    </a:p>
                    <a:p>
                      <a:pPr marL="0" marR="0" lvl="0" indent="0" algn="l" rtl="0">
                        <a:lnSpc>
                          <a:spcPct val="107000"/>
                        </a:lnSpc>
                        <a:spcBef>
                          <a:spcPts val="0"/>
                        </a:spcBef>
                        <a:spcAft>
                          <a:spcPts val="0"/>
                        </a:spcAft>
                        <a:buNone/>
                      </a:pPr>
                      <a:r>
                        <a:rPr lang="en-US" sz="1800" u="none" strike="noStrike" cap="none"/>
                        <a:t>write many times</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Write once, </a:t>
                      </a:r>
                      <a:endParaRPr/>
                    </a:p>
                    <a:p>
                      <a:pPr marL="0" marR="0" lvl="0" indent="0" algn="l" rtl="0">
                        <a:lnSpc>
                          <a:spcPct val="107000"/>
                        </a:lnSpc>
                        <a:spcBef>
                          <a:spcPts val="0"/>
                        </a:spcBef>
                        <a:spcAft>
                          <a:spcPts val="0"/>
                        </a:spcAft>
                        <a:buNone/>
                      </a:pPr>
                      <a:r>
                        <a:rPr lang="en-US" sz="1800" u="none" strike="noStrike" cap="none"/>
                        <a:t>read many times</a:t>
                      </a:r>
                      <a:endParaRPr sz="18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3"/>
                  </a:ext>
                </a:extLst>
              </a:tr>
              <a:tr h="681875">
                <a:tc>
                  <a:txBody>
                    <a:bodyPr/>
                    <a:lstStyle/>
                    <a:p>
                      <a:pPr marL="0" marR="0" lvl="0" indent="0" algn="l" rtl="0">
                        <a:lnSpc>
                          <a:spcPct val="107000"/>
                        </a:lnSpc>
                        <a:spcBef>
                          <a:spcPts val="0"/>
                        </a:spcBef>
                        <a:spcAft>
                          <a:spcPts val="0"/>
                        </a:spcAft>
                        <a:buNone/>
                      </a:pPr>
                      <a:r>
                        <a:rPr lang="en-US" sz="1800" u="none" strike="noStrike" cap="none"/>
                        <a:t>Transactions</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ACID</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None</a:t>
                      </a:r>
                      <a:endParaRPr sz="18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4"/>
                  </a:ext>
                </a:extLst>
              </a:tr>
              <a:tr h="340375">
                <a:tc>
                  <a:txBody>
                    <a:bodyPr/>
                    <a:lstStyle/>
                    <a:p>
                      <a:pPr marL="0" marR="0" lvl="0" indent="0" algn="l" rtl="0">
                        <a:lnSpc>
                          <a:spcPct val="107000"/>
                        </a:lnSpc>
                        <a:spcBef>
                          <a:spcPts val="0"/>
                        </a:spcBef>
                        <a:spcAft>
                          <a:spcPts val="0"/>
                        </a:spcAft>
                        <a:buNone/>
                      </a:pPr>
                      <a:r>
                        <a:rPr lang="en-US" sz="1800" u="none" strike="noStrike" cap="none"/>
                        <a:t>Structure</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Schema-on-write</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Schema-on-read</a:t>
                      </a:r>
                      <a:endParaRPr sz="18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5"/>
                  </a:ext>
                </a:extLst>
              </a:tr>
              <a:tr h="340375">
                <a:tc>
                  <a:txBody>
                    <a:bodyPr/>
                    <a:lstStyle/>
                    <a:p>
                      <a:pPr marL="0" marR="0" lvl="0" indent="0" algn="l" rtl="0">
                        <a:lnSpc>
                          <a:spcPct val="107000"/>
                        </a:lnSpc>
                        <a:spcBef>
                          <a:spcPts val="0"/>
                        </a:spcBef>
                        <a:spcAft>
                          <a:spcPts val="0"/>
                        </a:spcAft>
                        <a:buNone/>
                      </a:pPr>
                      <a:r>
                        <a:rPr lang="en-US" sz="1800" u="none" strike="noStrike" cap="none"/>
                        <a:t>Integrity</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High</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Low</a:t>
                      </a:r>
                      <a:endParaRPr sz="18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6"/>
                  </a:ext>
                </a:extLst>
              </a:tr>
              <a:tr h="340375">
                <a:tc>
                  <a:txBody>
                    <a:bodyPr/>
                    <a:lstStyle/>
                    <a:p>
                      <a:pPr marL="0" marR="0" lvl="0" indent="0" algn="l" rtl="0">
                        <a:lnSpc>
                          <a:spcPct val="107000"/>
                        </a:lnSpc>
                        <a:spcBef>
                          <a:spcPts val="0"/>
                        </a:spcBef>
                        <a:spcAft>
                          <a:spcPts val="0"/>
                        </a:spcAft>
                        <a:buNone/>
                      </a:pPr>
                      <a:r>
                        <a:rPr lang="en-US" sz="1800" u="none" strike="noStrike" cap="none"/>
                        <a:t>Scaling</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Nonlinear</a:t>
                      </a:r>
                      <a:endParaRPr sz="1800" u="none" strike="noStrike" cap="none">
                        <a:latin typeface="Calibri"/>
                        <a:ea typeface="Calibri"/>
                        <a:cs typeface="Calibri"/>
                        <a:sym typeface="Calibri"/>
                      </a:endParaRPr>
                    </a:p>
                  </a:txBody>
                  <a:tcPr marL="7150" marR="7150" marT="7150" marB="7150" anchor="ctr"/>
                </a:tc>
                <a:tc>
                  <a:txBody>
                    <a:bodyPr/>
                    <a:lstStyle/>
                    <a:p>
                      <a:pPr marL="0" marR="0" lvl="0" indent="0" algn="l" rtl="0">
                        <a:lnSpc>
                          <a:spcPct val="107000"/>
                        </a:lnSpc>
                        <a:spcBef>
                          <a:spcPts val="0"/>
                        </a:spcBef>
                        <a:spcAft>
                          <a:spcPts val="0"/>
                        </a:spcAft>
                        <a:buNone/>
                      </a:pPr>
                      <a:r>
                        <a:rPr lang="en-US" sz="1800" u="none" strike="noStrike" cap="none"/>
                        <a:t>Linear</a:t>
                      </a:r>
                      <a:endParaRPr sz="18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7"/>
                  </a:ext>
                </a:extLst>
              </a:tr>
            </a:tbl>
          </a:graphicData>
        </a:graphic>
      </p:graphicFrame>
      <p:sp>
        <p:nvSpPr>
          <p:cNvPr id="870" name="Google Shape;870;p12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876" name="Google Shape;876;p12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1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6"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17"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18"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19"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6"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7"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8"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9"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3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3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6"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7"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8"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9"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4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4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4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4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6"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47"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48"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49"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5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5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5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5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5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56"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57"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58"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59"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6"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6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6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6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6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66"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67"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68"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69"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7"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70"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71"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7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7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7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7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Name Node</a:t>
            </a:r>
            <a:br>
              <a:rPr lang="en-US"/>
            </a:br>
            <a:endParaRPr/>
          </a:p>
        </p:txBody>
      </p:sp>
      <p:sp>
        <p:nvSpPr>
          <p:cNvPr id="555" name="Google Shape;555;p76"/>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171450" lvl="0" indent="-171450" algn="just" rtl="0">
              <a:lnSpc>
                <a:spcPct val="90000"/>
              </a:lnSpc>
              <a:spcBef>
                <a:spcPts val="0"/>
              </a:spcBef>
              <a:spcAft>
                <a:spcPts val="0"/>
              </a:spcAft>
              <a:buClr>
                <a:schemeClr val="dk1"/>
              </a:buClr>
              <a:buSzPts val="2100"/>
              <a:buChar char="•"/>
            </a:pPr>
            <a:r>
              <a:rPr lang="en-US"/>
              <a:t>Name Node is the master node in the Apache Hadoop HDFS Architecture that maintains and manages the blocks present on the Data Nodes (slave nodes). </a:t>
            </a:r>
            <a:endParaRPr/>
          </a:p>
          <a:p>
            <a:pPr marL="171450" lvl="0" indent="-171450" algn="just" rtl="0">
              <a:lnSpc>
                <a:spcPct val="90000"/>
              </a:lnSpc>
              <a:spcBef>
                <a:spcPts val="750"/>
              </a:spcBef>
              <a:spcAft>
                <a:spcPts val="0"/>
              </a:spcAft>
              <a:buClr>
                <a:schemeClr val="dk1"/>
              </a:buClr>
              <a:buSzPts val="2100"/>
              <a:buChar char="•"/>
            </a:pPr>
            <a:r>
              <a:rPr lang="en-US"/>
              <a:t>Name Node is a highly available server that manages the File System Namespace and controls access to files by clients.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US"/>
              <a:t>Functions of Name node</a:t>
            </a:r>
            <a:endParaRPr/>
          </a:p>
        </p:txBody>
      </p:sp>
      <p:sp>
        <p:nvSpPr>
          <p:cNvPr id="561" name="Google Shape;561;p77"/>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171450" lvl="0" indent="-171450" algn="just" rtl="0">
              <a:lnSpc>
                <a:spcPct val="90000"/>
              </a:lnSpc>
              <a:spcBef>
                <a:spcPts val="0"/>
              </a:spcBef>
              <a:spcAft>
                <a:spcPts val="0"/>
              </a:spcAft>
              <a:buClr>
                <a:schemeClr val="dk1"/>
              </a:buClr>
              <a:buSzPts val="2100"/>
              <a:buChar char="•"/>
            </a:pPr>
            <a:r>
              <a:rPr lang="en-US"/>
              <a:t>It is the master daemon that maintains and manages the DataNodes (slave nodes)</a:t>
            </a:r>
            <a:endParaRPr/>
          </a:p>
          <a:p>
            <a:pPr marL="171450" lvl="0" indent="-171450" algn="just" rtl="0">
              <a:lnSpc>
                <a:spcPct val="90000"/>
              </a:lnSpc>
              <a:spcBef>
                <a:spcPts val="750"/>
              </a:spcBef>
              <a:spcAft>
                <a:spcPts val="0"/>
              </a:spcAft>
              <a:buClr>
                <a:schemeClr val="dk1"/>
              </a:buClr>
              <a:buSzPts val="2100"/>
              <a:buChar char="•"/>
            </a:pPr>
            <a:r>
              <a:rPr lang="en-US"/>
              <a:t>It records the metadata of all the files stored in the cluster</a:t>
            </a:r>
            <a:endParaRPr/>
          </a:p>
          <a:p>
            <a:pPr marL="514350" lvl="1" indent="-171450" algn="just" rtl="0">
              <a:lnSpc>
                <a:spcPct val="90000"/>
              </a:lnSpc>
              <a:spcBef>
                <a:spcPts val="375"/>
              </a:spcBef>
              <a:spcAft>
                <a:spcPts val="0"/>
              </a:spcAft>
              <a:buClr>
                <a:schemeClr val="dk1"/>
              </a:buClr>
              <a:buSzPts val="1800"/>
              <a:buFont typeface="Courier New"/>
              <a:buChar char="o"/>
            </a:pPr>
            <a:r>
              <a:rPr lang="en-US" b="1"/>
              <a:t>FsImage:</a:t>
            </a:r>
            <a:r>
              <a:rPr lang="en-US"/>
              <a:t> It contains the complete state of the file system namespace since the start of the NameNode.</a:t>
            </a:r>
            <a:endParaRPr/>
          </a:p>
          <a:p>
            <a:pPr marL="514350" lvl="1" indent="-171450" algn="just" rtl="0">
              <a:lnSpc>
                <a:spcPct val="90000"/>
              </a:lnSpc>
              <a:spcBef>
                <a:spcPts val="375"/>
              </a:spcBef>
              <a:spcAft>
                <a:spcPts val="0"/>
              </a:spcAft>
              <a:buClr>
                <a:schemeClr val="dk1"/>
              </a:buClr>
              <a:buSzPts val="1800"/>
              <a:buFont typeface="Courier New"/>
              <a:buChar char="o"/>
            </a:pPr>
            <a:r>
              <a:rPr lang="en-US" b="1"/>
              <a:t>EditLogs:</a:t>
            </a:r>
            <a:r>
              <a:rPr lang="en-US"/>
              <a:t> It contains all the recent modifications made to the file system concerning the most recent FsImage.</a:t>
            </a:r>
            <a:endParaRPr/>
          </a:p>
          <a:p>
            <a:pPr marL="171450" lvl="0" indent="-38100" algn="just" rtl="0">
              <a:lnSpc>
                <a:spcPct val="90000"/>
              </a:lnSpc>
              <a:spcBef>
                <a:spcPts val="750"/>
              </a:spcBef>
              <a:spcAft>
                <a:spcPts val="0"/>
              </a:spcAft>
              <a:buClr>
                <a:schemeClr val="dk1"/>
              </a:buClr>
              <a:buSzPts val="2100"/>
              <a:buNone/>
            </a:pPr>
            <a:endParaRPr/>
          </a:p>
          <a:p>
            <a:pPr marL="514350" lvl="1" indent="-57150" algn="l" rtl="0">
              <a:lnSpc>
                <a:spcPct val="90000"/>
              </a:lnSpc>
              <a:spcBef>
                <a:spcPts val="375"/>
              </a:spcBef>
              <a:spcAft>
                <a:spcPts val="0"/>
              </a:spcAft>
              <a:buClr>
                <a:schemeClr val="dk1"/>
              </a:buClr>
              <a:buSzPts val="18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US"/>
              <a:t>Functions of Name node</a:t>
            </a:r>
            <a:endParaRPr/>
          </a:p>
        </p:txBody>
      </p:sp>
      <p:sp>
        <p:nvSpPr>
          <p:cNvPr id="567" name="Google Shape;567;p7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fontScale="92500"/>
          </a:bodyPr>
          <a:lstStyle/>
          <a:p>
            <a:pPr marL="171450" lvl="0" indent="-171481" algn="just" rtl="0">
              <a:lnSpc>
                <a:spcPct val="90000"/>
              </a:lnSpc>
              <a:spcBef>
                <a:spcPts val="0"/>
              </a:spcBef>
              <a:spcAft>
                <a:spcPts val="0"/>
              </a:spcAft>
              <a:buClr>
                <a:schemeClr val="dk1"/>
              </a:buClr>
              <a:buSzPct val="100000"/>
              <a:buChar char="•"/>
            </a:pPr>
            <a:r>
              <a:rPr lang="en-US" dirty="0"/>
              <a:t>It records each change that takes place to the file system metadata. </a:t>
            </a:r>
            <a:endParaRPr dirty="0"/>
          </a:p>
          <a:p>
            <a:pPr marL="171450" lvl="0" indent="-171481" algn="just" rtl="0">
              <a:lnSpc>
                <a:spcPct val="90000"/>
              </a:lnSpc>
              <a:spcBef>
                <a:spcPts val="750"/>
              </a:spcBef>
              <a:spcAft>
                <a:spcPts val="0"/>
              </a:spcAft>
              <a:buClr>
                <a:schemeClr val="dk1"/>
              </a:buClr>
              <a:buSzPct val="100000"/>
              <a:buChar char="•"/>
            </a:pPr>
            <a:r>
              <a:rPr lang="en-US" dirty="0"/>
              <a:t>It regularly receives a Heartbeat and a block report from all the data nodes in the cluster to </a:t>
            </a:r>
            <a:r>
              <a:rPr lang="en-US" dirty="0">
                <a:solidFill>
                  <a:srgbClr val="FF0000"/>
                </a:solidFill>
              </a:rPr>
              <a:t>ensure that the data nodes are live</a:t>
            </a:r>
            <a:r>
              <a:rPr lang="en-US" dirty="0"/>
              <a:t>.</a:t>
            </a:r>
            <a:endParaRPr dirty="0"/>
          </a:p>
          <a:p>
            <a:pPr marL="171450" lvl="0" indent="-171481" algn="just" rtl="0">
              <a:lnSpc>
                <a:spcPct val="90000"/>
              </a:lnSpc>
              <a:spcBef>
                <a:spcPts val="750"/>
              </a:spcBef>
              <a:spcAft>
                <a:spcPts val="0"/>
              </a:spcAft>
              <a:buClr>
                <a:schemeClr val="dk1"/>
              </a:buClr>
              <a:buSzPct val="100000"/>
              <a:buChar char="•"/>
            </a:pPr>
            <a:r>
              <a:rPr lang="en-US" dirty="0"/>
              <a:t>It records all the blocks in HDFS and which nodes these blocks are located.</a:t>
            </a:r>
            <a:endParaRPr dirty="0"/>
          </a:p>
          <a:p>
            <a:pPr marL="171450" lvl="0" indent="-171481" algn="just" rtl="0">
              <a:lnSpc>
                <a:spcPct val="90000"/>
              </a:lnSpc>
              <a:spcBef>
                <a:spcPts val="750"/>
              </a:spcBef>
              <a:spcAft>
                <a:spcPts val="0"/>
              </a:spcAft>
              <a:buClr>
                <a:schemeClr val="dk1"/>
              </a:buClr>
              <a:buSzPct val="100000"/>
              <a:buChar char="•"/>
            </a:pPr>
            <a:r>
              <a:rPr lang="en-US" dirty="0"/>
              <a:t>The Name Node is also responsible for taking care of the replication factor of all the blocks which we will discuss in detail later in this HDFS tutorial blog.</a:t>
            </a:r>
            <a:endParaRPr dirty="0"/>
          </a:p>
          <a:p>
            <a:pPr marL="171450" lvl="0" indent="-171481" algn="just" rtl="0">
              <a:lnSpc>
                <a:spcPct val="90000"/>
              </a:lnSpc>
              <a:spcBef>
                <a:spcPts val="750"/>
              </a:spcBef>
              <a:spcAft>
                <a:spcPts val="0"/>
              </a:spcAft>
              <a:buClr>
                <a:schemeClr val="dk1"/>
              </a:buClr>
              <a:buSzPct val="100000"/>
              <a:buChar char="•"/>
            </a:pPr>
            <a:r>
              <a:rPr lang="en-US" dirty="0">
                <a:solidFill>
                  <a:srgbClr val="FF0000"/>
                </a:solidFill>
              </a:rPr>
              <a:t>In case of the Data Node failure, the Name Node chooses new Data Nodes for new replicas, balances disk usage, and manages the communication traffic to the Data Nodes.</a:t>
            </a:r>
            <a:endParaRPr dirty="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US"/>
              <a:t>Data Nodes</a:t>
            </a:r>
            <a:endParaRPr/>
          </a:p>
        </p:txBody>
      </p:sp>
      <p:sp>
        <p:nvSpPr>
          <p:cNvPr id="573" name="Google Shape;573;p79"/>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171450" lvl="0" indent="-171450" algn="just" rtl="0">
              <a:lnSpc>
                <a:spcPct val="90000"/>
              </a:lnSpc>
              <a:spcBef>
                <a:spcPts val="0"/>
              </a:spcBef>
              <a:spcAft>
                <a:spcPts val="0"/>
              </a:spcAft>
              <a:buClr>
                <a:schemeClr val="dk1"/>
              </a:buClr>
              <a:buSzPts val="2100"/>
              <a:buChar char="•"/>
            </a:pPr>
            <a:r>
              <a:rPr lang="en-US"/>
              <a:t>Data Nodes are the slave nodes in HDFS. Unlike Name Node, Data Node is commodity hardware, that is, a non-expensive system that is not of high quality or high availability.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8"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US"/>
              <a:t>Functions of Data Node</a:t>
            </a:r>
            <a:endParaRPr/>
          </a:p>
        </p:txBody>
      </p:sp>
      <p:sp>
        <p:nvSpPr>
          <p:cNvPr id="579" name="Google Shape;579;p8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171450" lvl="0" indent="-171450" algn="just" rtl="0">
              <a:lnSpc>
                <a:spcPct val="90000"/>
              </a:lnSpc>
              <a:spcBef>
                <a:spcPts val="0"/>
              </a:spcBef>
              <a:spcAft>
                <a:spcPts val="0"/>
              </a:spcAft>
              <a:buClr>
                <a:schemeClr val="dk1"/>
              </a:buClr>
              <a:buSzPts val="2100"/>
              <a:buChar char="•"/>
            </a:pPr>
            <a:r>
              <a:rPr lang="en-US"/>
              <a:t>These are slave daemons or process which runs on each slave machine.</a:t>
            </a:r>
            <a:endParaRPr/>
          </a:p>
          <a:p>
            <a:pPr marL="171450" lvl="0" indent="-171450" algn="just" rtl="0">
              <a:lnSpc>
                <a:spcPct val="90000"/>
              </a:lnSpc>
              <a:spcBef>
                <a:spcPts val="750"/>
              </a:spcBef>
              <a:spcAft>
                <a:spcPts val="0"/>
              </a:spcAft>
              <a:buClr>
                <a:schemeClr val="dk1"/>
              </a:buClr>
              <a:buSzPts val="2100"/>
              <a:buChar char="•"/>
            </a:pPr>
            <a:r>
              <a:rPr lang="en-US"/>
              <a:t>The actual data is stored on Data Nodes.</a:t>
            </a:r>
            <a:endParaRPr/>
          </a:p>
          <a:p>
            <a:pPr marL="171450" lvl="0" indent="-171450" algn="just" rtl="0">
              <a:lnSpc>
                <a:spcPct val="90000"/>
              </a:lnSpc>
              <a:spcBef>
                <a:spcPts val="750"/>
              </a:spcBef>
              <a:spcAft>
                <a:spcPts val="0"/>
              </a:spcAft>
              <a:buClr>
                <a:schemeClr val="dk1"/>
              </a:buClr>
              <a:buSzPts val="2100"/>
              <a:buChar char="•"/>
            </a:pPr>
            <a:r>
              <a:rPr lang="en-US"/>
              <a:t>The Data Nodes perform the low-level read and write requests from the file system’s clients.</a:t>
            </a:r>
            <a:endParaRPr/>
          </a:p>
          <a:p>
            <a:pPr marL="171450" lvl="0" indent="-171450" algn="just" rtl="0">
              <a:lnSpc>
                <a:spcPct val="90000"/>
              </a:lnSpc>
              <a:spcBef>
                <a:spcPts val="750"/>
              </a:spcBef>
              <a:spcAft>
                <a:spcPts val="0"/>
              </a:spcAft>
              <a:buClr>
                <a:schemeClr val="dk1"/>
              </a:buClr>
              <a:buSzPts val="2100"/>
              <a:buChar char="•"/>
            </a:pPr>
            <a:r>
              <a:rPr lang="en-US"/>
              <a:t>They send heartbeats to the Name Node periodically to report the overall health of HDFS; by default, this frequency is set to 3 seconds.</a:t>
            </a:r>
            <a:endParaRPr/>
          </a:p>
          <a:p>
            <a:pPr marL="171450" lvl="0" indent="-38100" algn="l" rtl="0">
              <a:lnSpc>
                <a:spcPct val="90000"/>
              </a:lnSpc>
              <a:spcBef>
                <a:spcPts val="750"/>
              </a:spcBef>
              <a:spcAft>
                <a:spcPts val="0"/>
              </a:spcAft>
              <a:buClr>
                <a:schemeClr val="dk1"/>
              </a:buClr>
              <a:buSzPts val="2100"/>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Secondary Name Node</a:t>
            </a:r>
            <a:br>
              <a:rPr lang="en-US" b="1"/>
            </a:br>
            <a:endParaRPr/>
          </a:p>
        </p:txBody>
      </p:sp>
      <p:sp>
        <p:nvSpPr>
          <p:cNvPr id="585" name="Google Shape;585;p8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100"/>
              <a:buNone/>
            </a:pPr>
            <a:r>
              <a:rPr lang="en-US"/>
              <a:t>Apart from these two daemons, there is a third daemon or a process called Secondary NameNode. The Secondary NameNode works concurrently with the primary NameNode as a </a:t>
            </a:r>
            <a:r>
              <a:rPr lang="en-US" b="1"/>
              <a:t>helper daemon. </a:t>
            </a:r>
            <a:endParaRPr/>
          </a:p>
          <a:p>
            <a:pPr marL="171450" lvl="0" indent="-38100" algn="l" rtl="0">
              <a:lnSpc>
                <a:spcPct val="90000"/>
              </a:lnSpc>
              <a:spcBef>
                <a:spcPts val="750"/>
              </a:spcBef>
              <a:spcAft>
                <a:spcPts val="0"/>
              </a:spcAft>
              <a:buClr>
                <a:schemeClr val="dk1"/>
              </a:buClr>
              <a:buSzPts val="2100"/>
              <a:buNone/>
            </a:pPr>
            <a:endParaRPr/>
          </a:p>
        </p:txBody>
      </p:sp>
      <p:pic>
        <p:nvPicPr>
          <p:cNvPr id="586" name="Google Shape;586;p81"/>
          <p:cNvPicPr preferRelativeResize="0"/>
          <p:nvPr/>
        </p:nvPicPr>
        <p:blipFill rotWithShape="1">
          <a:blip r:embed="rId3">
            <a:alphaModFix/>
          </a:blip>
          <a:srcRect/>
          <a:stretch/>
        </p:blipFill>
        <p:spPr>
          <a:xfrm>
            <a:off x="1599924" y="2453426"/>
            <a:ext cx="5944153" cy="208270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2"/>
          <p:cNvSpPr txBox="1">
            <a:spLocks noGrp="1"/>
          </p:cNvSpPr>
          <p:nvPr>
            <p:ph type="title"/>
          </p:nvPr>
        </p:nvSpPr>
        <p:spPr>
          <a:xfrm>
            <a:off x="642445" y="375047"/>
            <a:ext cx="7886700" cy="9941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Functions of Secondary Name Node</a:t>
            </a:r>
            <a:br>
              <a:rPr lang="en-US" b="1"/>
            </a:br>
            <a:endParaRPr/>
          </a:p>
        </p:txBody>
      </p:sp>
      <p:sp>
        <p:nvSpPr>
          <p:cNvPr id="592" name="Google Shape;592;p8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171450" lvl="0" indent="-171450" algn="just" rtl="0">
              <a:lnSpc>
                <a:spcPct val="90000"/>
              </a:lnSpc>
              <a:spcBef>
                <a:spcPts val="0"/>
              </a:spcBef>
              <a:spcAft>
                <a:spcPts val="0"/>
              </a:spcAft>
              <a:buClr>
                <a:schemeClr val="dk1"/>
              </a:buClr>
              <a:buSzPts val="2100"/>
              <a:buChar char="•"/>
            </a:pPr>
            <a:r>
              <a:rPr lang="en-US"/>
              <a:t>The Secondary Name Node is one that constantly reads all the file systems and metadata from the RAM of the Name Node and writes it into the hard disk or the file system.</a:t>
            </a:r>
            <a:endParaRPr/>
          </a:p>
          <a:p>
            <a:pPr marL="171450" lvl="0" indent="-171450" algn="just" rtl="0">
              <a:lnSpc>
                <a:spcPct val="90000"/>
              </a:lnSpc>
              <a:spcBef>
                <a:spcPts val="750"/>
              </a:spcBef>
              <a:spcAft>
                <a:spcPts val="0"/>
              </a:spcAft>
              <a:buClr>
                <a:schemeClr val="dk1"/>
              </a:buClr>
              <a:buSzPts val="2100"/>
              <a:buChar char="•"/>
            </a:pPr>
            <a:r>
              <a:rPr lang="en-US"/>
              <a:t>It is responsible for combining the EditLogs</a:t>
            </a:r>
            <a:r>
              <a:rPr lang="en-US" i="1"/>
              <a:t> </a:t>
            </a:r>
            <a:r>
              <a:rPr lang="en-US"/>
              <a:t>with FsImage from the Name Node. </a:t>
            </a:r>
            <a:endParaRPr/>
          </a:p>
          <a:p>
            <a:pPr marL="171450" lvl="0" indent="-171450" algn="just" rtl="0">
              <a:lnSpc>
                <a:spcPct val="90000"/>
              </a:lnSpc>
              <a:spcBef>
                <a:spcPts val="750"/>
              </a:spcBef>
              <a:spcAft>
                <a:spcPts val="0"/>
              </a:spcAft>
              <a:buClr>
                <a:schemeClr val="dk1"/>
              </a:buClr>
              <a:buSzPts val="2100"/>
              <a:buChar char="•"/>
            </a:pPr>
            <a:r>
              <a:rPr lang="en-US"/>
              <a:t>It downloads the EditLogs from the Name Node at regular intervals and applies them to FsImage. The new FsImage is copied back to the Name Node, which is used whenever the Name Node is started the next time.</a:t>
            </a:r>
            <a:endParaRPr/>
          </a:p>
          <a:p>
            <a:pPr marL="171450" lvl="0" indent="-38100" algn="l" rtl="0">
              <a:lnSpc>
                <a:spcPct val="90000"/>
              </a:lnSpc>
              <a:spcBef>
                <a:spcPts val="750"/>
              </a:spcBef>
              <a:spcAft>
                <a:spcPts val="0"/>
              </a:spcAft>
              <a:buClr>
                <a:schemeClr val="dk1"/>
              </a:buClr>
              <a:buSzPts val="2100"/>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Replication Management</a:t>
            </a:r>
            <a:br>
              <a:rPr lang="en-US" b="1"/>
            </a:br>
            <a:endParaRPr/>
          </a:p>
        </p:txBody>
      </p:sp>
      <p:pic>
        <p:nvPicPr>
          <p:cNvPr id="598" name="Google Shape;598;p83"/>
          <p:cNvPicPr preferRelativeResize="0">
            <a:picLocks noGrp="1"/>
          </p:cNvPicPr>
          <p:nvPr>
            <p:ph type="body" idx="1"/>
          </p:nvPr>
        </p:nvPicPr>
        <p:blipFill rotWithShape="1">
          <a:blip r:embed="rId3">
            <a:alphaModFix/>
          </a:blip>
          <a:srcRect/>
          <a:stretch/>
        </p:blipFill>
        <p:spPr>
          <a:xfrm>
            <a:off x="1353111" y="770930"/>
            <a:ext cx="5524787" cy="3517736"/>
          </a:xfrm>
          <a:prstGeom prst="rect">
            <a:avLst/>
          </a:prstGeom>
          <a:noFill/>
          <a:ln>
            <a:noFill/>
          </a:ln>
        </p:spPr>
      </p:pic>
      <p:sp>
        <p:nvSpPr>
          <p:cNvPr id="599" name="Google Shape;599;p83"/>
          <p:cNvSpPr/>
          <p:nvPr/>
        </p:nvSpPr>
        <p:spPr>
          <a:xfrm>
            <a:off x="542357" y="4370209"/>
            <a:ext cx="8286334" cy="7155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350">
                <a:solidFill>
                  <a:schemeClr val="dk1"/>
                </a:solidFill>
                <a:latin typeface="Calibri"/>
                <a:ea typeface="Calibri"/>
                <a:cs typeface="Calibri"/>
                <a:sym typeface="Calibri"/>
              </a:rPr>
              <a:t>if you are storing a file of 128 MB in HDFS using the default configuration, you will end up occupying a space of 384 MB (3*128 MB) as the blocks will be replicated three times and each replica will be residing on a different DataNode.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4"/>
          <p:cNvSpPr txBox="1">
            <a:spLocks noGrp="1"/>
          </p:cNvSpPr>
          <p:nvPr>
            <p:ph type="title"/>
          </p:nvPr>
        </p:nvSpPr>
        <p:spPr>
          <a:xfrm>
            <a:off x="628650" y="375047"/>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Network Topology - Hadoop</a:t>
            </a:r>
            <a:endParaRPr/>
          </a:p>
        </p:txBody>
      </p:sp>
      <p:sp>
        <p:nvSpPr>
          <p:cNvPr id="605" name="Google Shape;605;p84"/>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100"/>
              <a:buNone/>
            </a:pPr>
            <a:r>
              <a:rPr lang="en-US"/>
              <a:t>What does it mean for two nodes in a local network to be “close” to each other?</a:t>
            </a:r>
            <a:endParaRPr/>
          </a:p>
          <a:p>
            <a:pPr marL="171450" lvl="0" indent="-171450" algn="just" rtl="0">
              <a:lnSpc>
                <a:spcPct val="90000"/>
              </a:lnSpc>
              <a:spcBef>
                <a:spcPts val="750"/>
              </a:spcBef>
              <a:spcAft>
                <a:spcPts val="0"/>
              </a:spcAft>
              <a:buClr>
                <a:schemeClr val="dk1"/>
              </a:buClr>
              <a:buSzPts val="2100"/>
              <a:buChar char="•"/>
            </a:pPr>
            <a:r>
              <a:rPr lang="en-US"/>
              <a:t>Processes on the same node</a:t>
            </a:r>
            <a:endParaRPr/>
          </a:p>
          <a:p>
            <a:pPr marL="171450" lvl="0" indent="-171450" algn="just" rtl="0">
              <a:lnSpc>
                <a:spcPct val="90000"/>
              </a:lnSpc>
              <a:spcBef>
                <a:spcPts val="750"/>
              </a:spcBef>
              <a:spcAft>
                <a:spcPts val="0"/>
              </a:spcAft>
              <a:buClr>
                <a:schemeClr val="dk1"/>
              </a:buClr>
              <a:buSzPts val="2100"/>
              <a:buChar char="•"/>
            </a:pPr>
            <a:r>
              <a:rPr lang="en-US"/>
              <a:t>Different nodes on the same rack</a:t>
            </a:r>
            <a:endParaRPr/>
          </a:p>
          <a:p>
            <a:pPr marL="171450" lvl="0" indent="-171450" algn="just" rtl="0">
              <a:lnSpc>
                <a:spcPct val="90000"/>
              </a:lnSpc>
              <a:spcBef>
                <a:spcPts val="750"/>
              </a:spcBef>
              <a:spcAft>
                <a:spcPts val="0"/>
              </a:spcAft>
              <a:buClr>
                <a:schemeClr val="dk1"/>
              </a:buClr>
              <a:buSzPts val="2100"/>
              <a:buChar char="•"/>
            </a:pPr>
            <a:r>
              <a:rPr lang="en-US"/>
              <a:t>Nodes on different racks in the same data center</a:t>
            </a:r>
            <a:endParaRPr/>
          </a:p>
          <a:p>
            <a:pPr marL="171450" lvl="0" indent="-171450" algn="just" rtl="0">
              <a:lnSpc>
                <a:spcPct val="90000"/>
              </a:lnSpc>
              <a:spcBef>
                <a:spcPts val="750"/>
              </a:spcBef>
              <a:spcAft>
                <a:spcPts val="0"/>
              </a:spcAft>
              <a:buClr>
                <a:schemeClr val="dk1"/>
              </a:buClr>
              <a:buSzPts val="2100"/>
              <a:buChar char="•"/>
            </a:pPr>
            <a:r>
              <a:rPr lang="en-US"/>
              <a:t>Nodes in different data centers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85"/>
          <p:cNvPicPr preferRelativeResize="0">
            <a:picLocks noGrp="1"/>
          </p:cNvPicPr>
          <p:nvPr>
            <p:ph type="body" idx="1"/>
          </p:nvPr>
        </p:nvPicPr>
        <p:blipFill rotWithShape="1">
          <a:blip r:embed="rId3">
            <a:alphaModFix/>
          </a:blip>
          <a:srcRect/>
          <a:stretch/>
        </p:blipFill>
        <p:spPr>
          <a:xfrm>
            <a:off x="973508" y="-86933"/>
            <a:ext cx="7154180" cy="448184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a:t>Network Topology - Hadoop</a:t>
            </a:r>
            <a:endParaRPr/>
          </a:p>
        </p:txBody>
      </p:sp>
      <p:sp>
        <p:nvSpPr>
          <p:cNvPr id="616" name="Google Shape;616;p86"/>
          <p:cNvSpPr txBox="1">
            <a:spLocks noGrp="1"/>
          </p:cNvSpPr>
          <p:nvPr>
            <p:ph type="body" idx="1"/>
          </p:nvPr>
        </p:nvSpPr>
        <p:spPr>
          <a:xfrm>
            <a:off x="565588" y="1369219"/>
            <a:ext cx="7886700" cy="3263504"/>
          </a:xfrm>
          <a:prstGeom prst="rect">
            <a:avLst/>
          </a:prstGeom>
          <a:noFill/>
          <a:ln>
            <a:noFill/>
          </a:ln>
        </p:spPr>
        <p:txBody>
          <a:bodyPr spcFirstLastPara="1" wrap="square" lIns="91425" tIns="45700" rIns="91425" bIns="45700" anchor="t" anchorCtr="0">
            <a:normAutofit fontScale="77500" lnSpcReduction="20000"/>
          </a:bodyPr>
          <a:lstStyle/>
          <a:p>
            <a:pPr marL="0" lvl="0" indent="0" algn="just" rtl="0">
              <a:lnSpc>
                <a:spcPct val="110000"/>
              </a:lnSpc>
              <a:spcBef>
                <a:spcPts val="0"/>
              </a:spcBef>
              <a:spcAft>
                <a:spcPts val="0"/>
              </a:spcAft>
              <a:buClr>
                <a:schemeClr val="dk1"/>
              </a:buClr>
              <a:buSzPct val="100000"/>
              <a:buNone/>
            </a:pPr>
            <a:r>
              <a:rPr lang="en-US"/>
              <a:t>For example, imagine a node n1 on rack r1 in data center d1. This can be represented as /d1/r1/n1. Using this notation, here are the distances for the four scenarios:</a:t>
            </a:r>
            <a:endParaRPr/>
          </a:p>
          <a:p>
            <a:pPr marL="0" lvl="0" indent="0" algn="just" rtl="0">
              <a:lnSpc>
                <a:spcPct val="110000"/>
              </a:lnSpc>
              <a:spcBef>
                <a:spcPts val="750"/>
              </a:spcBef>
              <a:spcAft>
                <a:spcPts val="0"/>
              </a:spcAft>
              <a:buClr>
                <a:schemeClr val="dk1"/>
              </a:buClr>
              <a:buSzPct val="100000"/>
              <a:buNone/>
            </a:pPr>
            <a:r>
              <a:rPr lang="en-US"/>
              <a:t>distance(/d1/r1/n1, /d1/r1/n1) </a:t>
            </a:r>
            <a:endParaRPr/>
          </a:p>
          <a:p>
            <a:pPr marL="0" lvl="0" indent="0" algn="just" rtl="0">
              <a:lnSpc>
                <a:spcPct val="110000"/>
              </a:lnSpc>
              <a:spcBef>
                <a:spcPts val="750"/>
              </a:spcBef>
              <a:spcAft>
                <a:spcPts val="0"/>
              </a:spcAft>
              <a:buClr>
                <a:schemeClr val="dk1"/>
              </a:buClr>
              <a:buSzPct val="100000"/>
              <a:buNone/>
            </a:pPr>
            <a:r>
              <a:rPr lang="en-US"/>
              <a:t>= 0 (processes on the same node)</a:t>
            </a:r>
            <a:endParaRPr/>
          </a:p>
          <a:p>
            <a:pPr marL="0" lvl="0" indent="0" algn="just" rtl="0">
              <a:lnSpc>
                <a:spcPct val="110000"/>
              </a:lnSpc>
              <a:spcBef>
                <a:spcPts val="750"/>
              </a:spcBef>
              <a:spcAft>
                <a:spcPts val="0"/>
              </a:spcAft>
              <a:buClr>
                <a:schemeClr val="dk1"/>
              </a:buClr>
              <a:buSzPct val="100000"/>
              <a:buNone/>
            </a:pPr>
            <a:r>
              <a:rPr lang="en-US"/>
              <a:t>distance(/d1/r1/n1, /d1/r1/n2) </a:t>
            </a:r>
            <a:endParaRPr/>
          </a:p>
          <a:p>
            <a:pPr marL="0" lvl="0" indent="0" algn="just" rtl="0">
              <a:lnSpc>
                <a:spcPct val="110000"/>
              </a:lnSpc>
              <a:spcBef>
                <a:spcPts val="750"/>
              </a:spcBef>
              <a:spcAft>
                <a:spcPts val="0"/>
              </a:spcAft>
              <a:buClr>
                <a:schemeClr val="dk1"/>
              </a:buClr>
              <a:buSzPct val="100000"/>
              <a:buNone/>
            </a:pPr>
            <a:r>
              <a:rPr lang="en-US"/>
              <a:t>= 2 (different nodes on the same rack)</a:t>
            </a:r>
            <a:endParaRPr/>
          </a:p>
          <a:p>
            <a:pPr marL="0" lvl="0" indent="0" algn="just" rtl="0">
              <a:lnSpc>
                <a:spcPct val="110000"/>
              </a:lnSpc>
              <a:spcBef>
                <a:spcPts val="750"/>
              </a:spcBef>
              <a:spcAft>
                <a:spcPts val="0"/>
              </a:spcAft>
              <a:buClr>
                <a:schemeClr val="dk1"/>
              </a:buClr>
              <a:buSzPct val="100000"/>
              <a:buNone/>
            </a:pPr>
            <a:r>
              <a:rPr lang="en-US"/>
              <a:t>distance(/d1/r1/n1, /d1/r2/n3) </a:t>
            </a:r>
            <a:endParaRPr/>
          </a:p>
          <a:p>
            <a:pPr marL="0" lvl="0" indent="0" algn="just" rtl="0">
              <a:lnSpc>
                <a:spcPct val="110000"/>
              </a:lnSpc>
              <a:spcBef>
                <a:spcPts val="750"/>
              </a:spcBef>
              <a:spcAft>
                <a:spcPts val="0"/>
              </a:spcAft>
              <a:buClr>
                <a:schemeClr val="dk1"/>
              </a:buClr>
              <a:buSzPct val="100000"/>
              <a:buNone/>
            </a:pPr>
            <a:r>
              <a:rPr lang="en-US"/>
              <a:t>= 4 (nodes on different racks in the same data center)</a:t>
            </a:r>
            <a:endParaRPr/>
          </a:p>
          <a:p>
            <a:pPr marL="0" lvl="0" indent="0" algn="just" rtl="0">
              <a:lnSpc>
                <a:spcPct val="110000"/>
              </a:lnSpc>
              <a:spcBef>
                <a:spcPts val="750"/>
              </a:spcBef>
              <a:spcAft>
                <a:spcPts val="0"/>
              </a:spcAft>
              <a:buClr>
                <a:schemeClr val="dk1"/>
              </a:buClr>
              <a:buSzPct val="100000"/>
              <a:buNone/>
            </a:pPr>
            <a:r>
              <a:rPr lang="en-US"/>
              <a:t>distance(/d1/r1/n1, /d2/r3/n4) </a:t>
            </a:r>
            <a:endParaRPr/>
          </a:p>
          <a:p>
            <a:pPr marL="0" lvl="0" indent="0" algn="just" rtl="0">
              <a:lnSpc>
                <a:spcPct val="110000"/>
              </a:lnSpc>
              <a:spcBef>
                <a:spcPts val="750"/>
              </a:spcBef>
              <a:spcAft>
                <a:spcPts val="0"/>
              </a:spcAft>
              <a:buClr>
                <a:schemeClr val="dk1"/>
              </a:buClr>
              <a:buSzPct val="100000"/>
              <a:buNone/>
            </a:pPr>
            <a:r>
              <a:rPr lang="en-US"/>
              <a:t>= 6 (nodes in different data centers)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87"/>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400"/>
              <a:buFont typeface="Arial"/>
              <a:buNone/>
            </a:pPr>
            <a:r>
              <a:rPr lang="en-US" dirty="0"/>
              <a:t>Summary                                                 Design Criteria of HDFS</a:t>
            </a:r>
            <a:endParaRPr dirty="0"/>
          </a:p>
        </p:txBody>
      </p:sp>
      <p:grpSp>
        <p:nvGrpSpPr>
          <p:cNvPr id="624" name="Google Shape;624;p87"/>
          <p:cNvGrpSpPr/>
          <p:nvPr/>
        </p:nvGrpSpPr>
        <p:grpSpPr>
          <a:xfrm>
            <a:off x="1303711" y="3536163"/>
            <a:ext cx="3053975" cy="750099"/>
            <a:chOff x="428596" y="1285860"/>
            <a:chExt cx="3571900" cy="1000132"/>
          </a:xfrm>
        </p:grpSpPr>
        <p:sp>
          <p:nvSpPr>
            <p:cNvPr id="625" name="Google Shape;625;p87"/>
            <p:cNvSpPr/>
            <p:nvPr/>
          </p:nvSpPr>
          <p:spPr>
            <a:xfrm>
              <a:off x="428596" y="1571612"/>
              <a:ext cx="3571900" cy="714380"/>
            </a:xfrm>
            <a:prstGeom prst="roundRect">
              <a:avLst>
                <a:gd name="adj" fmla="val 16667"/>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76200" algn="l" rtl="0">
                <a:lnSpc>
                  <a:spcPct val="100000"/>
                </a:lnSpc>
                <a:spcBef>
                  <a:spcPts val="0"/>
                </a:spcBef>
                <a:spcAft>
                  <a:spcPts val="0"/>
                </a:spcAft>
                <a:buClr>
                  <a:srgbClr val="C00000"/>
                </a:buClr>
                <a:buSzPts val="1200"/>
                <a:buFont typeface="Noto Sans Symbols"/>
                <a:buChar char="▪"/>
              </a:pPr>
              <a:r>
                <a:rPr lang="en-US" sz="1500" b="0" i="0" u="none" strike="noStrike" cap="none">
                  <a:solidFill>
                    <a:srgbClr val="000000"/>
                  </a:solidFill>
                  <a:latin typeface="Corbel"/>
                  <a:ea typeface="Corbel"/>
                  <a:cs typeface="Corbel"/>
                  <a:sym typeface="Corbel"/>
                </a:rPr>
                <a:t> Node failure handling</a:t>
              </a:r>
              <a:endParaRPr sz="1500" b="0" i="0" u="none" strike="noStrike" cap="none">
                <a:solidFill>
                  <a:srgbClr val="000000"/>
                </a:solidFill>
                <a:latin typeface="Corbel"/>
                <a:ea typeface="Corbel"/>
                <a:cs typeface="Corbel"/>
                <a:sym typeface="Corbel"/>
              </a:endParaRPr>
            </a:p>
          </p:txBody>
        </p:sp>
        <p:sp>
          <p:nvSpPr>
            <p:cNvPr id="626" name="Google Shape;626;p87"/>
            <p:cNvSpPr/>
            <p:nvPr/>
          </p:nvSpPr>
          <p:spPr>
            <a:xfrm>
              <a:off x="428596" y="1285860"/>
              <a:ext cx="3571900" cy="428628"/>
            </a:xfrm>
            <a:prstGeom prst="round2SameRect">
              <a:avLst>
                <a:gd name="adj1" fmla="val 16667"/>
                <a:gd name="adj2" fmla="val 0"/>
              </a:avLst>
            </a:prstGeom>
            <a:solidFill>
              <a:srgbClr val="53535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950"/>
                <a:buFont typeface="Corbel"/>
                <a:buNone/>
              </a:pPr>
              <a:r>
                <a:rPr lang="en-US" sz="1950" b="0" i="0" u="none" strike="noStrike" cap="none">
                  <a:solidFill>
                    <a:srgbClr val="FFFFFF"/>
                  </a:solidFill>
                  <a:latin typeface="Corbel"/>
                  <a:ea typeface="Corbel"/>
                  <a:cs typeface="Corbel"/>
                  <a:sym typeface="Corbel"/>
                </a:rPr>
                <a:t>Commodity hardware</a:t>
              </a:r>
              <a:endParaRPr sz="1950" b="0" i="0" u="none" strike="noStrike" cap="none">
                <a:solidFill>
                  <a:srgbClr val="FFFFFF"/>
                </a:solidFill>
                <a:latin typeface="Corbel"/>
                <a:ea typeface="Corbel"/>
                <a:cs typeface="Corbel"/>
                <a:sym typeface="Corbel"/>
              </a:endParaRPr>
            </a:p>
          </p:txBody>
        </p:sp>
      </p:grpSp>
      <p:grpSp>
        <p:nvGrpSpPr>
          <p:cNvPr id="627" name="Google Shape;627;p87"/>
          <p:cNvGrpSpPr/>
          <p:nvPr/>
        </p:nvGrpSpPr>
        <p:grpSpPr>
          <a:xfrm>
            <a:off x="1303711" y="2089544"/>
            <a:ext cx="3053975" cy="964413"/>
            <a:chOff x="428596" y="1285860"/>
            <a:chExt cx="3571900" cy="1285884"/>
          </a:xfrm>
        </p:grpSpPr>
        <p:sp>
          <p:nvSpPr>
            <p:cNvPr id="628" name="Google Shape;628;p87"/>
            <p:cNvSpPr/>
            <p:nvPr/>
          </p:nvSpPr>
          <p:spPr>
            <a:xfrm>
              <a:off x="428596" y="1571612"/>
              <a:ext cx="3571900" cy="1000132"/>
            </a:xfrm>
            <a:prstGeom prst="roundRect">
              <a:avLst>
                <a:gd name="adj" fmla="val 16667"/>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76200" algn="l" rtl="0">
                <a:lnSpc>
                  <a:spcPct val="100000"/>
                </a:lnSpc>
                <a:spcBef>
                  <a:spcPts val="0"/>
                </a:spcBef>
                <a:spcAft>
                  <a:spcPts val="0"/>
                </a:spcAft>
                <a:buClr>
                  <a:srgbClr val="C00000"/>
                </a:buClr>
                <a:buSzPts val="1200"/>
                <a:buFont typeface="Noto Sans Symbols"/>
                <a:buChar char="▪"/>
              </a:pPr>
              <a:r>
                <a:rPr lang="en-US" sz="1500" b="0" i="0" u="none" strike="noStrike" cap="none">
                  <a:solidFill>
                    <a:srgbClr val="000000"/>
                  </a:solidFill>
                  <a:latin typeface="Corbel"/>
                  <a:ea typeface="Corbel"/>
                  <a:cs typeface="Corbel"/>
                  <a:sym typeface="Corbel"/>
                </a:rPr>
                <a:t> Write-once, read-many-times</a:t>
              </a:r>
              <a:endParaRPr/>
            </a:p>
            <a:p>
              <a:pPr marL="0" marR="0" lvl="0" indent="-76200" algn="l" rtl="0">
                <a:lnSpc>
                  <a:spcPct val="100000"/>
                </a:lnSpc>
                <a:spcBef>
                  <a:spcPts val="0"/>
                </a:spcBef>
                <a:spcAft>
                  <a:spcPts val="0"/>
                </a:spcAft>
                <a:buClr>
                  <a:srgbClr val="C00000"/>
                </a:buClr>
                <a:buSzPts val="1200"/>
                <a:buFont typeface="Noto Sans Symbols"/>
                <a:buChar char="▪"/>
              </a:pPr>
              <a:r>
                <a:rPr lang="en-US" sz="1500" b="0" i="0" u="none" strike="noStrike" cap="none">
                  <a:solidFill>
                    <a:srgbClr val="000000"/>
                  </a:solidFill>
                  <a:latin typeface="Corbel"/>
                  <a:ea typeface="Corbel"/>
                  <a:cs typeface="Corbel"/>
                  <a:sym typeface="Corbel"/>
                </a:rPr>
                <a:t> High throughput</a:t>
              </a:r>
              <a:endParaRPr/>
            </a:p>
          </p:txBody>
        </p:sp>
        <p:sp>
          <p:nvSpPr>
            <p:cNvPr id="629" name="Google Shape;629;p87"/>
            <p:cNvSpPr/>
            <p:nvPr/>
          </p:nvSpPr>
          <p:spPr>
            <a:xfrm>
              <a:off x="428596" y="1285860"/>
              <a:ext cx="3571900" cy="428628"/>
            </a:xfrm>
            <a:prstGeom prst="round2SameRect">
              <a:avLst>
                <a:gd name="adj1" fmla="val 16667"/>
                <a:gd name="adj2" fmla="val 0"/>
              </a:avLst>
            </a:prstGeom>
            <a:solidFill>
              <a:srgbClr val="53535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950"/>
                <a:buFont typeface="Corbel"/>
                <a:buNone/>
              </a:pPr>
              <a:r>
                <a:rPr lang="en-US" sz="1950" b="0" i="0" u="none" strike="noStrike" cap="none">
                  <a:solidFill>
                    <a:srgbClr val="FFFFFF"/>
                  </a:solidFill>
                  <a:latin typeface="Corbel"/>
                  <a:ea typeface="Corbel"/>
                  <a:cs typeface="Corbel"/>
                  <a:sym typeface="Corbel"/>
                </a:rPr>
                <a:t>Streaming data access</a:t>
              </a:r>
              <a:endParaRPr sz="1950" b="0" i="0" u="none" strike="noStrike" cap="none">
                <a:solidFill>
                  <a:srgbClr val="FFFFFF"/>
                </a:solidFill>
                <a:latin typeface="Corbel"/>
                <a:ea typeface="Corbel"/>
                <a:cs typeface="Corbel"/>
                <a:sym typeface="Corbel"/>
              </a:endParaRPr>
            </a:p>
          </p:txBody>
        </p:sp>
      </p:grpSp>
      <p:grpSp>
        <p:nvGrpSpPr>
          <p:cNvPr id="630" name="Google Shape;630;p87"/>
          <p:cNvGrpSpPr/>
          <p:nvPr/>
        </p:nvGrpSpPr>
        <p:grpSpPr>
          <a:xfrm>
            <a:off x="1303711" y="1125131"/>
            <a:ext cx="3053975" cy="750099"/>
            <a:chOff x="428596" y="1285860"/>
            <a:chExt cx="3571900" cy="1000132"/>
          </a:xfrm>
        </p:grpSpPr>
        <p:sp>
          <p:nvSpPr>
            <p:cNvPr id="631" name="Google Shape;631;p87"/>
            <p:cNvSpPr/>
            <p:nvPr/>
          </p:nvSpPr>
          <p:spPr>
            <a:xfrm>
              <a:off x="428596" y="1571612"/>
              <a:ext cx="3571900" cy="714380"/>
            </a:xfrm>
            <a:prstGeom prst="roundRect">
              <a:avLst>
                <a:gd name="adj" fmla="val 16667"/>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76200" algn="l" rtl="0">
                <a:lnSpc>
                  <a:spcPct val="100000"/>
                </a:lnSpc>
                <a:spcBef>
                  <a:spcPts val="0"/>
                </a:spcBef>
                <a:spcAft>
                  <a:spcPts val="0"/>
                </a:spcAft>
                <a:buClr>
                  <a:srgbClr val="C00000"/>
                </a:buClr>
                <a:buSzPts val="1200"/>
                <a:buFont typeface="Noto Sans Symbols"/>
                <a:buChar char="▪"/>
              </a:pPr>
              <a:r>
                <a:rPr lang="en-US" sz="1500" b="0" i="0" u="none" strike="noStrike" cap="none">
                  <a:solidFill>
                    <a:srgbClr val="000000"/>
                  </a:solidFill>
                  <a:latin typeface="Corbel"/>
                  <a:ea typeface="Corbel"/>
                  <a:cs typeface="Corbel"/>
                  <a:sym typeface="Corbel"/>
                </a:rPr>
                <a:t> Petabyte-scale data</a:t>
              </a:r>
              <a:endParaRPr sz="1500" b="0" i="0" u="none" strike="noStrike" cap="none">
                <a:solidFill>
                  <a:srgbClr val="000000"/>
                </a:solidFill>
                <a:latin typeface="Corbel"/>
                <a:ea typeface="Corbel"/>
                <a:cs typeface="Corbel"/>
                <a:sym typeface="Corbel"/>
              </a:endParaRPr>
            </a:p>
          </p:txBody>
        </p:sp>
        <p:sp>
          <p:nvSpPr>
            <p:cNvPr id="632" name="Google Shape;632;p87"/>
            <p:cNvSpPr/>
            <p:nvPr/>
          </p:nvSpPr>
          <p:spPr>
            <a:xfrm>
              <a:off x="428596" y="1285860"/>
              <a:ext cx="3571900" cy="428628"/>
            </a:xfrm>
            <a:prstGeom prst="round2SameRect">
              <a:avLst>
                <a:gd name="adj1" fmla="val 16667"/>
                <a:gd name="adj2" fmla="val 0"/>
              </a:avLst>
            </a:prstGeom>
            <a:solidFill>
              <a:srgbClr val="53535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950"/>
                <a:buFont typeface="Corbel"/>
                <a:buNone/>
              </a:pPr>
              <a:r>
                <a:rPr lang="en-US" sz="1950" b="0" i="0" u="none" strike="noStrike" cap="none">
                  <a:solidFill>
                    <a:srgbClr val="FFFFFF"/>
                  </a:solidFill>
                  <a:latin typeface="Corbel"/>
                  <a:ea typeface="Corbel"/>
                  <a:cs typeface="Corbel"/>
                  <a:sym typeface="Corbel"/>
                </a:rPr>
                <a:t>Very large files</a:t>
              </a:r>
              <a:endParaRPr sz="1950" b="0" i="0" u="none" strike="noStrike" cap="none">
                <a:solidFill>
                  <a:srgbClr val="FFFFFF"/>
                </a:solidFill>
                <a:latin typeface="Corbel"/>
                <a:ea typeface="Corbel"/>
                <a:cs typeface="Corbel"/>
                <a:sym typeface="Corbel"/>
              </a:endParaRPr>
            </a:p>
          </p:txBody>
        </p:sp>
      </p:grpSp>
      <p:grpSp>
        <p:nvGrpSpPr>
          <p:cNvPr id="633" name="Google Shape;633;p87"/>
          <p:cNvGrpSpPr/>
          <p:nvPr/>
        </p:nvGrpSpPr>
        <p:grpSpPr>
          <a:xfrm>
            <a:off x="4572000" y="1125131"/>
            <a:ext cx="3268289" cy="750099"/>
            <a:chOff x="428596" y="1285860"/>
            <a:chExt cx="3571900" cy="1000132"/>
          </a:xfrm>
        </p:grpSpPr>
        <p:sp>
          <p:nvSpPr>
            <p:cNvPr id="634" name="Google Shape;634;p87"/>
            <p:cNvSpPr/>
            <p:nvPr/>
          </p:nvSpPr>
          <p:spPr>
            <a:xfrm>
              <a:off x="428596" y="1571612"/>
              <a:ext cx="3571900" cy="714380"/>
            </a:xfrm>
            <a:prstGeom prst="roundRect">
              <a:avLst>
                <a:gd name="adj" fmla="val 16667"/>
              </a:avLst>
            </a:prstGeom>
            <a:solidFill>
              <a:srgbClr val="F7EAE9"/>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76200" algn="l" rtl="0">
                <a:lnSpc>
                  <a:spcPct val="100000"/>
                </a:lnSpc>
                <a:spcBef>
                  <a:spcPts val="0"/>
                </a:spcBef>
                <a:spcAft>
                  <a:spcPts val="0"/>
                </a:spcAft>
                <a:buClr>
                  <a:srgbClr val="C00000"/>
                </a:buClr>
                <a:buSzPts val="1200"/>
                <a:buFont typeface="Noto Sans Symbols"/>
                <a:buChar char="▪"/>
              </a:pPr>
              <a:r>
                <a:rPr lang="en-US" sz="1500" b="0" i="0" u="none" strike="noStrike" cap="none">
                  <a:solidFill>
                    <a:srgbClr val="000000"/>
                  </a:solidFill>
                  <a:latin typeface="Corbel"/>
                  <a:ea typeface="Corbel"/>
                  <a:cs typeface="Corbel"/>
                  <a:sym typeface="Corbel"/>
                </a:rPr>
                <a:t> Growing of filesystem metadata </a:t>
              </a:r>
              <a:endParaRPr sz="1500" b="0" i="0" u="none" strike="noStrike" cap="none">
                <a:solidFill>
                  <a:srgbClr val="000000"/>
                </a:solidFill>
                <a:latin typeface="Corbel"/>
                <a:ea typeface="Corbel"/>
                <a:cs typeface="Corbel"/>
                <a:sym typeface="Corbel"/>
              </a:endParaRPr>
            </a:p>
          </p:txBody>
        </p:sp>
        <p:sp>
          <p:nvSpPr>
            <p:cNvPr id="635" name="Google Shape;635;p87"/>
            <p:cNvSpPr/>
            <p:nvPr/>
          </p:nvSpPr>
          <p:spPr>
            <a:xfrm>
              <a:off x="428596" y="1285860"/>
              <a:ext cx="3571900" cy="428628"/>
            </a:xfrm>
            <a:prstGeom prst="round2SameRect">
              <a:avLst>
                <a:gd name="adj1" fmla="val 16667"/>
                <a:gd name="adj2" fmla="val 0"/>
              </a:avLst>
            </a:prstGeom>
            <a:solidFill>
              <a:srgbClr val="7A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950"/>
                <a:buFont typeface="Corbel"/>
                <a:buNone/>
              </a:pPr>
              <a:r>
                <a:rPr lang="en-US" sz="1950" b="0" i="0" u="none" strike="noStrike" cap="none">
                  <a:solidFill>
                    <a:srgbClr val="FFFFFF"/>
                  </a:solidFill>
                  <a:latin typeface="Corbel"/>
                  <a:ea typeface="Corbel"/>
                  <a:cs typeface="Corbel"/>
                  <a:sym typeface="Corbel"/>
                </a:rPr>
                <a:t>Lots of small files</a:t>
              </a:r>
              <a:endParaRPr sz="1950" b="0" i="0" u="none" strike="noStrike" cap="none">
                <a:solidFill>
                  <a:srgbClr val="FFFFFF"/>
                </a:solidFill>
                <a:latin typeface="Corbel"/>
                <a:ea typeface="Corbel"/>
                <a:cs typeface="Corbel"/>
                <a:sym typeface="Corbel"/>
              </a:endParaRPr>
            </a:p>
          </p:txBody>
        </p:sp>
      </p:grpSp>
      <p:grpSp>
        <p:nvGrpSpPr>
          <p:cNvPr id="636" name="Google Shape;636;p87"/>
          <p:cNvGrpSpPr/>
          <p:nvPr/>
        </p:nvGrpSpPr>
        <p:grpSpPr>
          <a:xfrm>
            <a:off x="4572000" y="2089544"/>
            <a:ext cx="3268289" cy="964413"/>
            <a:chOff x="428596" y="1285860"/>
            <a:chExt cx="3571900" cy="1285884"/>
          </a:xfrm>
        </p:grpSpPr>
        <p:sp>
          <p:nvSpPr>
            <p:cNvPr id="637" name="Google Shape;637;p87"/>
            <p:cNvSpPr/>
            <p:nvPr/>
          </p:nvSpPr>
          <p:spPr>
            <a:xfrm>
              <a:off x="428596" y="1571612"/>
              <a:ext cx="3571900" cy="1000132"/>
            </a:xfrm>
            <a:prstGeom prst="roundRect">
              <a:avLst>
                <a:gd name="adj" fmla="val 16667"/>
              </a:avLst>
            </a:prstGeom>
            <a:solidFill>
              <a:srgbClr val="F7EAE9"/>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76200" algn="l" rtl="0">
                <a:lnSpc>
                  <a:spcPct val="100000"/>
                </a:lnSpc>
                <a:spcBef>
                  <a:spcPts val="0"/>
                </a:spcBef>
                <a:spcAft>
                  <a:spcPts val="0"/>
                </a:spcAft>
                <a:buClr>
                  <a:srgbClr val="C00000"/>
                </a:buClr>
                <a:buSzPts val="1200"/>
                <a:buFont typeface="Noto Sans Symbols"/>
                <a:buChar char="▪"/>
              </a:pPr>
              <a:r>
                <a:rPr lang="en-US" sz="1500" b="0" i="0" u="none" strike="noStrike" cap="none" dirty="0">
                  <a:solidFill>
                    <a:srgbClr val="000000"/>
                  </a:solidFill>
                  <a:latin typeface="Corbel"/>
                  <a:ea typeface="Corbel"/>
                  <a:cs typeface="Corbel"/>
                  <a:sym typeface="Corbel"/>
                </a:rPr>
                <a:t> Multiple writers, arbitrary file update</a:t>
              </a:r>
              <a:endParaRPr dirty="0"/>
            </a:p>
            <a:p>
              <a:pPr marL="0" marR="0" lvl="0" indent="-76200" algn="l" rtl="0">
                <a:lnSpc>
                  <a:spcPct val="100000"/>
                </a:lnSpc>
                <a:spcBef>
                  <a:spcPts val="0"/>
                </a:spcBef>
                <a:spcAft>
                  <a:spcPts val="0"/>
                </a:spcAft>
                <a:buClr>
                  <a:srgbClr val="C00000"/>
                </a:buClr>
                <a:buSzPts val="1200"/>
                <a:buFont typeface="Noto Sans Symbols"/>
                <a:buChar char="▪"/>
              </a:pPr>
              <a:r>
                <a:rPr lang="en-US" sz="1500" b="0" i="0" u="none" strike="noStrike" cap="none" dirty="0">
                  <a:solidFill>
                    <a:srgbClr val="000000"/>
                  </a:solidFill>
                  <a:latin typeface="Corbel"/>
                  <a:ea typeface="Corbel"/>
                  <a:cs typeface="Corbel"/>
                  <a:sym typeface="Corbel"/>
                </a:rPr>
                <a:t> Low latency</a:t>
              </a:r>
              <a:endParaRPr dirty="0"/>
            </a:p>
          </p:txBody>
        </p:sp>
        <p:sp>
          <p:nvSpPr>
            <p:cNvPr id="638" name="Google Shape;638;p87"/>
            <p:cNvSpPr/>
            <p:nvPr/>
          </p:nvSpPr>
          <p:spPr>
            <a:xfrm>
              <a:off x="428596" y="1285860"/>
              <a:ext cx="3571900" cy="428628"/>
            </a:xfrm>
            <a:prstGeom prst="round2SameRect">
              <a:avLst>
                <a:gd name="adj1" fmla="val 16667"/>
                <a:gd name="adj2" fmla="val 0"/>
              </a:avLst>
            </a:prstGeom>
            <a:solidFill>
              <a:srgbClr val="7A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950"/>
                <a:buFont typeface="Corbel"/>
                <a:buNone/>
              </a:pPr>
              <a:r>
                <a:rPr lang="en-US" sz="1950" b="0" i="0" u="none" strike="noStrike" cap="none">
                  <a:solidFill>
                    <a:srgbClr val="FFFFFF"/>
                  </a:solidFill>
                  <a:latin typeface="Corbel"/>
                  <a:ea typeface="Corbel"/>
                  <a:cs typeface="Corbel"/>
                  <a:sym typeface="Corbel"/>
                </a:rPr>
                <a:t>Random data access</a:t>
              </a:r>
              <a:endParaRPr sz="1950" b="0" i="0" u="none" strike="noStrike" cap="none">
                <a:solidFill>
                  <a:srgbClr val="FFFFFF"/>
                </a:solidFill>
                <a:latin typeface="Corbel"/>
                <a:ea typeface="Corbel"/>
                <a:cs typeface="Corbel"/>
                <a:sym typeface="Corbel"/>
              </a:endParaRPr>
            </a:p>
          </p:txBody>
        </p:sp>
      </p:grpSp>
      <p:sp>
        <p:nvSpPr>
          <p:cNvPr id="639" name="Google Shape;639;p87"/>
          <p:cNvSpPr/>
          <p:nvPr/>
        </p:nvSpPr>
        <p:spPr>
          <a:xfrm>
            <a:off x="4250529" y="1325278"/>
            <a:ext cx="428628" cy="267893"/>
          </a:xfrm>
          <a:prstGeom prst="leftRightArrow">
            <a:avLst>
              <a:gd name="adj1" fmla="val 50000"/>
              <a:gd name="adj2" fmla="val 500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Arial"/>
              <a:buNone/>
            </a:pPr>
            <a:endParaRPr sz="1350" b="0" i="0" u="none" strike="noStrike" cap="none">
              <a:solidFill>
                <a:srgbClr val="FFFFFF"/>
              </a:solidFill>
              <a:latin typeface="Arial"/>
              <a:ea typeface="Arial"/>
              <a:cs typeface="Arial"/>
              <a:sym typeface="Arial"/>
            </a:endParaRPr>
          </a:p>
        </p:txBody>
      </p:sp>
      <p:sp>
        <p:nvSpPr>
          <p:cNvPr id="640" name="Google Shape;640;p87"/>
          <p:cNvSpPr/>
          <p:nvPr/>
        </p:nvSpPr>
        <p:spPr>
          <a:xfrm>
            <a:off x="4250529" y="2288092"/>
            <a:ext cx="428628" cy="267893"/>
          </a:xfrm>
          <a:prstGeom prst="leftRightArrow">
            <a:avLst>
              <a:gd name="adj1" fmla="val 50000"/>
              <a:gd name="adj2" fmla="val 500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Arial"/>
              <a:buNone/>
            </a:pPr>
            <a:endParaRPr sz="135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8"/>
          <p:cNvSpPr txBox="1">
            <a:spLocks noGrp="1"/>
          </p:cNvSpPr>
          <p:nvPr>
            <p:ph type="title"/>
          </p:nvPr>
        </p:nvSpPr>
        <p:spPr>
          <a:xfrm>
            <a:off x="470994" y="108223"/>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US"/>
              <a:t>RDBMS vs. Hadoop</a:t>
            </a:r>
            <a:endParaRPr/>
          </a:p>
        </p:txBody>
      </p:sp>
      <p:sp>
        <p:nvSpPr>
          <p:cNvPr id="646" name="Google Shape;646;p8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88</a:t>
            </a:fld>
            <a:endParaRPr>
              <a:solidFill>
                <a:srgbClr val="000000"/>
              </a:solidFill>
            </a:endParaRPr>
          </a:p>
        </p:txBody>
      </p:sp>
      <p:graphicFrame>
        <p:nvGraphicFramePr>
          <p:cNvPr id="647" name="Google Shape;647;p88"/>
          <p:cNvGraphicFramePr/>
          <p:nvPr/>
        </p:nvGraphicFramePr>
        <p:xfrm>
          <a:off x="1142998" y="901698"/>
          <a:ext cx="6858000" cy="4194225"/>
        </p:xfrm>
        <a:graphic>
          <a:graphicData uri="http://schemas.openxmlformats.org/drawingml/2006/table">
            <a:tbl>
              <a:tblPr firstRow="1" firstCol="1" bandRow="1">
                <a:noFill/>
                <a:tableStyleId>{D81396DC-4700-4A89-96D7-615458D9BA24}</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46175">
                <a:tc>
                  <a:txBody>
                    <a:bodyPr/>
                    <a:lstStyle/>
                    <a:p>
                      <a:pPr marL="0" marR="0" lvl="0" indent="0" algn="ctr" rtl="0">
                        <a:lnSpc>
                          <a:spcPct val="107000"/>
                        </a:lnSpc>
                        <a:spcBef>
                          <a:spcPts val="0"/>
                        </a:spcBef>
                        <a:spcAft>
                          <a:spcPts val="0"/>
                        </a:spcAft>
                        <a:buNone/>
                      </a:pPr>
                      <a:r>
                        <a:rPr lang="en-US" sz="1500" u="none" strike="noStrike" cap="none"/>
                        <a:t>RDBMS</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ctr" rtl="0">
                        <a:lnSpc>
                          <a:spcPct val="107000"/>
                        </a:lnSpc>
                        <a:spcBef>
                          <a:spcPts val="0"/>
                        </a:spcBef>
                        <a:spcAft>
                          <a:spcPts val="0"/>
                        </a:spcAft>
                        <a:buNone/>
                      </a:pPr>
                      <a:r>
                        <a:rPr lang="en-US" sz="1500" u="none" strike="noStrike" cap="none"/>
                        <a:t>Hadoop</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0"/>
                  </a:ext>
                </a:extLst>
              </a:tr>
              <a:tr h="735375">
                <a:tc>
                  <a:txBody>
                    <a:bodyPr/>
                    <a:lstStyle/>
                    <a:p>
                      <a:pPr marL="0" marR="0" lvl="0" indent="0" algn="just" rtl="0">
                        <a:lnSpc>
                          <a:spcPct val="107000"/>
                        </a:lnSpc>
                        <a:spcBef>
                          <a:spcPts val="0"/>
                        </a:spcBef>
                        <a:spcAft>
                          <a:spcPts val="0"/>
                        </a:spcAft>
                        <a:buNone/>
                      </a:pPr>
                      <a:r>
                        <a:rPr lang="en-US" sz="1500" u="none" strike="noStrike" cap="none"/>
                        <a:t>Traditional row-column based DB, </a:t>
                      </a:r>
                      <a:endParaRPr/>
                    </a:p>
                    <a:p>
                      <a:pPr marL="0" marR="0" lvl="0" indent="0" algn="just" rtl="0">
                        <a:lnSpc>
                          <a:spcPct val="107000"/>
                        </a:lnSpc>
                        <a:spcBef>
                          <a:spcPts val="0"/>
                        </a:spcBef>
                        <a:spcAft>
                          <a:spcPts val="0"/>
                        </a:spcAft>
                        <a:buNone/>
                      </a:pPr>
                      <a:r>
                        <a:rPr lang="en-US" sz="1500" u="none" strike="noStrike" cap="none"/>
                        <a:t>used for data storage, manipulation and retrieval.</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An open-source software used for </a:t>
                      </a:r>
                      <a:endParaRPr/>
                    </a:p>
                    <a:p>
                      <a:pPr marL="0" marR="0" lvl="0" indent="0" algn="just" rtl="0">
                        <a:lnSpc>
                          <a:spcPct val="107000"/>
                        </a:lnSpc>
                        <a:spcBef>
                          <a:spcPts val="0"/>
                        </a:spcBef>
                        <a:spcAft>
                          <a:spcPts val="0"/>
                        </a:spcAft>
                        <a:buNone/>
                      </a:pPr>
                      <a:r>
                        <a:rPr lang="en-US" sz="1500" u="none" strike="noStrike" cap="none"/>
                        <a:t>storing data and running applications or processes concurrently.</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1"/>
                  </a:ext>
                </a:extLst>
              </a:tr>
              <a:tr h="490775">
                <a:tc>
                  <a:txBody>
                    <a:bodyPr/>
                    <a:lstStyle/>
                    <a:p>
                      <a:pPr marL="0" marR="0" lvl="0" indent="0" algn="just" rtl="0">
                        <a:lnSpc>
                          <a:spcPct val="107000"/>
                        </a:lnSpc>
                        <a:spcBef>
                          <a:spcPts val="0"/>
                        </a:spcBef>
                        <a:spcAft>
                          <a:spcPts val="0"/>
                        </a:spcAft>
                        <a:buNone/>
                      </a:pPr>
                      <a:r>
                        <a:rPr lang="en-US" sz="1500" u="none" strike="noStrike" cap="none"/>
                        <a:t>Structured data is mostly processed.</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Both structured and unstructured data is processed.</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2"/>
                  </a:ext>
                </a:extLst>
              </a:tr>
              <a:tr h="246175">
                <a:tc>
                  <a:txBody>
                    <a:bodyPr/>
                    <a:lstStyle/>
                    <a:p>
                      <a:pPr marL="0" marR="0" lvl="0" indent="0" algn="just" rtl="0">
                        <a:lnSpc>
                          <a:spcPct val="107000"/>
                        </a:lnSpc>
                        <a:spcBef>
                          <a:spcPts val="0"/>
                        </a:spcBef>
                        <a:spcAft>
                          <a:spcPts val="0"/>
                        </a:spcAft>
                        <a:buNone/>
                      </a:pPr>
                      <a:r>
                        <a:rPr lang="en-US" sz="1500" u="none" strike="noStrike" cap="none"/>
                        <a:t>Best suited for OLTP environment.</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Best suited for BIG data.</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3"/>
                  </a:ext>
                </a:extLst>
              </a:tr>
              <a:tr h="246175">
                <a:tc>
                  <a:txBody>
                    <a:bodyPr/>
                    <a:lstStyle/>
                    <a:p>
                      <a:pPr marL="0" marR="0" lvl="0" indent="0" algn="just" rtl="0">
                        <a:lnSpc>
                          <a:spcPct val="107000"/>
                        </a:lnSpc>
                        <a:spcBef>
                          <a:spcPts val="0"/>
                        </a:spcBef>
                        <a:spcAft>
                          <a:spcPts val="0"/>
                        </a:spcAft>
                        <a:buNone/>
                      </a:pPr>
                      <a:r>
                        <a:rPr lang="en-US" sz="1500" u="none" strike="noStrike" cap="none"/>
                        <a:t>Less scalable than Hadoop.</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Highly scalable.</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4"/>
                  </a:ext>
                </a:extLst>
              </a:tr>
              <a:tr h="246175">
                <a:tc>
                  <a:txBody>
                    <a:bodyPr/>
                    <a:lstStyle/>
                    <a:p>
                      <a:pPr marL="0" marR="0" lvl="0" indent="0" algn="just" rtl="0">
                        <a:lnSpc>
                          <a:spcPct val="107000"/>
                        </a:lnSpc>
                        <a:spcBef>
                          <a:spcPts val="0"/>
                        </a:spcBef>
                        <a:spcAft>
                          <a:spcPts val="0"/>
                        </a:spcAft>
                        <a:buNone/>
                      </a:pPr>
                      <a:r>
                        <a:rPr lang="en-US" sz="1500" u="none" strike="noStrike" cap="none"/>
                        <a:t>Data normalization is required.</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Data normalization is not required. </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5"/>
                  </a:ext>
                </a:extLst>
              </a:tr>
              <a:tr h="490775">
                <a:tc>
                  <a:txBody>
                    <a:bodyPr/>
                    <a:lstStyle/>
                    <a:p>
                      <a:pPr marL="0" marR="0" lvl="0" indent="0" algn="just" rtl="0">
                        <a:lnSpc>
                          <a:spcPct val="107000"/>
                        </a:lnSpc>
                        <a:spcBef>
                          <a:spcPts val="0"/>
                        </a:spcBef>
                        <a:spcAft>
                          <a:spcPts val="0"/>
                        </a:spcAft>
                        <a:buNone/>
                      </a:pPr>
                      <a:r>
                        <a:rPr lang="en-US" sz="1500" u="none" strike="noStrike" cap="none"/>
                        <a:t>Stores transformed and aggregated data.</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Stores huge volume of data.</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6"/>
                  </a:ext>
                </a:extLst>
              </a:tr>
              <a:tr h="246175">
                <a:tc>
                  <a:txBody>
                    <a:bodyPr/>
                    <a:lstStyle/>
                    <a:p>
                      <a:pPr marL="0" marR="0" lvl="0" indent="0" algn="just" rtl="0">
                        <a:lnSpc>
                          <a:spcPct val="107000"/>
                        </a:lnSpc>
                        <a:spcBef>
                          <a:spcPts val="0"/>
                        </a:spcBef>
                        <a:spcAft>
                          <a:spcPts val="0"/>
                        </a:spcAft>
                        <a:buNone/>
                      </a:pPr>
                      <a:r>
                        <a:rPr lang="en-US" sz="1500" u="none" strike="noStrike" cap="none"/>
                        <a:t>No latency in response.</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Some latency in response.</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7"/>
                  </a:ext>
                </a:extLst>
              </a:tr>
              <a:tr h="246175">
                <a:tc>
                  <a:txBody>
                    <a:bodyPr/>
                    <a:lstStyle/>
                    <a:p>
                      <a:pPr marL="0" marR="0" lvl="0" indent="0" algn="just" rtl="0">
                        <a:lnSpc>
                          <a:spcPct val="107000"/>
                        </a:lnSpc>
                        <a:spcBef>
                          <a:spcPts val="0"/>
                        </a:spcBef>
                        <a:spcAft>
                          <a:spcPts val="0"/>
                        </a:spcAft>
                        <a:buNone/>
                      </a:pPr>
                      <a:r>
                        <a:rPr lang="en-US" sz="1500" u="none" strike="noStrike" cap="none"/>
                        <a:t>Data schema of RDBMS is static.</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Data schema of Hadoop is dynamic.</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8"/>
                  </a:ext>
                </a:extLst>
              </a:tr>
              <a:tr h="490775">
                <a:tc>
                  <a:txBody>
                    <a:bodyPr/>
                    <a:lstStyle/>
                    <a:p>
                      <a:pPr marL="0" marR="0" lvl="0" indent="0" algn="just" rtl="0">
                        <a:lnSpc>
                          <a:spcPct val="107000"/>
                        </a:lnSpc>
                        <a:spcBef>
                          <a:spcPts val="0"/>
                        </a:spcBef>
                        <a:spcAft>
                          <a:spcPts val="0"/>
                        </a:spcAft>
                        <a:buNone/>
                      </a:pPr>
                      <a:r>
                        <a:rPr lang="en-US" sz="1500" u="none" strike="noStrike" cap="none"/>
                        <a:t>High data integrity available.</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Low data integrity available than </a:t>
                      </a:r>
                      <a:endParaRPr/>
                    </a:p>
                    <a:p>
                      <a:pPr marL="0" marR="0" lvl="0" indent="0" algn="just" rtl="0">
                        <a:lnSpc>
                          <a:spcPct val="107000"/>
                        </a:lnSpc>
                        <a:spcBef>
                          <a:spcPts val="0"/>
                        </a:spcBef>
                        <a:spcAft>
                          <a:spcPts val="0"/>
                        </a:spcAft>
                        <a:buNone/>
                      </a:pPr>
                      <a:r>
                        <a:rPr lang="en-US" sz="1500" u="none" strike="noStrike" cap="none"/>
                        <a:t>RDBMS.</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09"/>
                  </a:ext>
                </a:extLst>
              </a:tr>
              <a:tr h="490775">
                <a:tc>
                  <a:txBody>
                    <a:bodyPr/>
                    <a:lstStyle/>
                    <a:p>
                      <a:pPr marL="0" marR="0" lvl="0" indent="0" algn="just" rtl="0">
                        <a:lnSpc>
                          <a:spcPct val="107000"/>
                        </a:lnSpc>
                        <a:spcBef>
                          <a:spcPts val="0"/>
                        </a:spcBef>
                        <a:spcAft>
                          <a:spcPts val="0"/>
                        </a:spcAft>
                        <a:buNone/>
                      </a:pPr>
                      <a:r>
                        <a:rPr lang="en-US" sz="1500" u="none" strike="noStrike" cap="none"/>
                        <a:t>Cost is applicable for licensed </a:t>
                      </a:r>
                      <a:endParaRPr/>
                    </a:p>
                    <a:p>
                      <a:pPr marL="0" marR="0" lvl="0" indent="0" algn="just" rtl="0">
                        <a:lnSpc>
                          <a:spcPct val="107000"/>
                        </a:lnSpc>
                        <a:spcBef>
                          <a:spcPts val="0"/>
                        </a:spcBef>
                        <a:spcAft>
                          <a:spcPts val="0"/>
                        </a:spcAft>
                        <a:buNone/>
                      </a:pPr>
                      <a:r>
                        <a:rPr lang="en-US" sz="1500" u="none" strike="noStrike" cap="none"/>
                        <a:t>software.</a:t>
                      </a:r>
                      <a:endParaRPr sz="1500" u="none" strike="noStrike" cap="none">
                        <a:latin typeface="Calibri"/>
                        <a:ea typeface="Calibri"/>
                        <a:cs typeface="Calibri"/>
                        <a:sym typeface="Calibri"/>
                      </a:endParaRPr>
                    </a:p>
                  </a:txBody>
                  <a:tcPr marL="7150" marR="7150" marT="7150" marB="7150" anchor="ctr"/>
                </a:tc>
                <a:tc>
                  <a:txBody>
                    <a:bodyPr/>
                    <a:lstStyle/>
                    <a:p>
                      <a:pPr marL="0" marR="0" lvl="0" indent="0" algn="just" rtl="0">
                        <a:lnSpc>
                          <a:spcPct val="107000"/>
                        </a:lnSpc>
                        <a:spcBef>
                          <a:spcPts val="0"/>
                        </a:spcBef>
                        <a:spcAft>
                          <a:spcPts val="0"/>
                        </a:spcAft>
                        <a:buNone/>
                      </a:pPr>
                      <a:r>
                        <a:rPr lang="en-US" sz="1500" u="none" strike="noStrike" cap="none"/>
                        <a:t>Free of cost, as it is an open source software.</a:t>
                      </a:r>
                      <a:endParaRPr sz="1500" u="none" strike="noStrike" cap="none">
                        <a:latin typeface="Calibri"/>
                        <a:ea typeface="Calibri"/>
                        <a:cs typeface="Calibri"/>
                        <a:sym typeface="Calibri"/>
                      </a:endParaRPr>
                    </a:p>
                  </a:txBody>
                  <a:tcPr marL="7150" marR="7150" marT="7150" marB="715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9"/>
          <p:cNvSpPr txBox="1">
            <a:spLocks noGrp="1"/>
          </p:cNvSpPr>
          <p:nvPr>
            <p:ph type="title"/>
          </p:nvPr>
        </p:nvSpPr>
        <p:spPr>
          <a:xfrm>
            <a:off x="628650" y="511792"/>
            <a:ext cx="7886700" cy="6436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US"/>
              <a:t>Configuration XML files in Hadoop</a:t>
            </a:r>
            <a:endParaRPr/>
          </a:p>
        </p:txBody>
      </p:sp>
      <p:sp>
        <p:nvSpPr>
          <p:cNvPr id="653" name="Google Shape;653;p89"/>
          <p:cNvSpPr txBox="1">
            <a:spLocks noGrp="1"/>
          </p:cNvSpPr>
          <p:nvPr>
            <p:ph type="body" idx="1"/>
          </p:nvPr>
        </p:nvSpPr>
        <p:spPr>
          <a:xfrm>
            <a:off x="628650" y="1658204"/>
            <a:ext cx="7886700" cy="2773908"/>
          </a:xfrm>
          <a:prstGeom prst="rect">
            <a:avLst/>
          </a:prstGeom>
          <a:noFill/>
          <a:ln>
            <a:noFill/>
          </a:ln>
        </p:spPr>
        <p:txBody>
          <a:bodyPr spcFirstLastPara="1" wrap="square" lIns="91425" tIns="45700" rIns="91425" bIns="45700" anchor="t" anchorCtr="0">
            <a:normAutofit/>
          </a:bodyPr>
          <a:lstStyle/>
          <a:p>
            <a:pPr marL="385763" lvl="0" indent="-385763" algn="just" rtl="0">
              <a:lnSpc>
                <a:spcPct val="90000"/>
              </a:lnSpc>
              <a:spcBef>
                <a:spcPts val="0"/>
              </a:spcBef>
              <a:spcAft>
                <a:spcPts val="0"/>
              </a:spcAft>
              <a:buClr>
                <a:schemeClr val="dk1"/>
              </a:buClr>
              <a:buSzPts val="2100"/>
              <a:buFont typeface="Calibri"/>
              <a:buAutoNum type="arabicPeriod"/>
            </a:pPr>
            <a:r>
              <a:rPr lang="en-US" b="1"/>
              <a:t>hadoop-env.sh</a:t>
            </a:r>
            <a:endParaRPr/>
          </a:p>
          <a:p>
            <a:pPr marL="514350" lvl="1" indent="-171450" algn="just" rtl="0">
              <a:lnSpc>
                <a:spcPct val="90000"/>
              </a:lnSpc>
              <a:spcBef>
                <a:spcPts val="375"/>
              </a:spcBef>
              <a:spcAft>
                <a:spcPts val="0"/>
              </a:spcAft>
              <a:buClr>
                <a:schemeClr val="dk1"/>
              </a:buClr>
              <a:buSzPts val="1800"/>
              <a:buChar char="•"/>
            </a:pPr>
            <a:r>
              <a:rPr lang="en-US"/>
              <a:t>This file specifies environment variables that affect the JDK used by Hadoop Daemon (bin/Hadoop). (JAVA_HOME)</a:t>
            </a:r>
            <a:endParaRPr/>
          </a:p>
          <a:p>
            <a:pPr marL="514350" lvl="1" indent="-171450" algn="just" rtl="0">
              <a:lnSpc>
                <a:spcPct val="90000"/>
              </a:lnSpc>
              <a:spcBef>
                <a:spcPts val="375"/>
              </a:spcBef>
              <a:spcAft>
                <a:spcPts val="0"/>
              </a:spcAft>
              <a:buClr>
                <a:schemeClr val="dk1"/>
              </a:buClr>
              <a:buSzPts val="1800"/>
              <a:buChar char="•"/>
            </a:pPr>
            <a:r>
              <a:rPr lang="en-US"/>
              <a:t>It informs the Hadoop daemon where Name Node runs in the cluster. It contains the configuration settings for Hadoop Core such as I/O settings that are common to HDFS and MapReduce.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9"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US"/>
              <a:t>Configuration XML files in Hadoop</a:t>
            </a:r>
            <a:endParaRPr/>
          </a:p>
        </p:txBody>
      </p:sp>
      <p:sp>
        <p:nvSpPr>
          <p:cNvPr id="659" name="Google Shape;659;p9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385763" lvl="0" indent="-385763" algn="just" rtl="0">
              <a:lnSpc>
                <a:spcPct val="90000"/>
              </a:lnSpc>
              <a:spcBef>
                <a:spcPts val="0"/>
              </a:spcBef>
              <a:spcAft>
                <a:spcPts val="0"/>
              </a:spcAft>
              <a:buClr>
                <a:schemeClr val="dk1"/>
              </a:buClr>
              <a:buSzPts val="2100"/>
              <a:buFont typeface="Calibri"/>
              <a:buAutoNum type="arabicPeriod" startAt="2"/>
            </a:pPr>
            <a:r>
              <a:rPr lang="en-US" b="1"/>
              <a:t>hdfs-site.xml</a:t>
            </a:r>
            <a:endParaRPr/>
          </a:p>
          <a:p>
            <a:pPr marL="514350" lvl="1" indent="-171450" algn="just" rtl="0">
              <a:lnSpc>
                <a:spcPct val="90000"/>
              </a:lnSpc>
              <a:spcBef>
                <a:spcPts val="375"/>
              </a:spcBef>
              <a:spcAft>
                <a:spcPts val="0"/>
              </a:spcAft>
              <a:buClr>
                <a:schemeClr val="dk1"/>
              </a:buClr>
              <a:buSzPts val="1800"/>
              <a:buChar char="•"/>
            </a:pPr>
            <a:r>
              <a:rPr lang="en-US"/>
              <a:t>This is the main configuration file for HDFS. It defines the name node and data node paths as well as the replication factor. </a:t>
            </a:r>
            <a:endParaRPr b="1"/>
          </a:p>
          <a:p>
            <a:pPr marL="514350" lvl="1" indent="-171450" algn="just" rtl="0">
              <a:lnSpc>
                <a:spcPct val="90000"/>
              </a:lnSpc>
              <a:spcBef>
                <a:spcPts val="375"/>
              </a:spcBef>
              <a:spcAft>
                <a:spcPts val="0"/>
              </a:spcAft>
              <a:buClr>
                <a:schemeClr val="dk1"/>
              </a:buClr>
              <a:buSzPts val="1800"/>
              <a:buChar char="•"/>
            </a:pPr>
            <a:r>
              <a:rPr lang="en-US"/>
              <a:t>Replication factor is specified by dfs.replication property; as it is a single node cluster hence we will set replication to 1.</a:t>
            </a:r>
            <a:endParaRPr/>
          </a:p>
          <a:p>
            <a:pPr marL="514350" lvl="1" indent="-171450" algn="just" rtl="0">
              <a:lnSpc>
                <a:spcPct val="90000"/>
              </a:lnSpc>
              <a:spcBef>
                <a:spcPts val="375"/>
              </a:spcBef>
              <a:spcAft>
                <a:spcPts val="0"/>
              </a:spcAft>
              <a:buClr>
                <a:schemeClr val="dk1"/>
              </a:buClr>
              <a:buSzPts val="1800"/>
              <a:buChar char="•"/>
            </a:pPr>
            <a:r>
              <a:rPr lang="en-US"/>
              <a:t>The default heartbeat interval is 3 seconds. One can change it by using</a:t>
            </a:r>
            <a:r>
              <a:rPr lang="en-US" i="1"/>
              <a:t> dfs.heartbeat.interval</a:t>
            </a:r>
            <a:r>
              <a:rPr lang="en-US"/>
              <a:t> in </a:t>
            </a:r>
            <a:r>
              <a:rPr lang="en-US" i="1"/>
              <a:t>hdfs-site.xml.</a:t>
            </a:r>
            <a:endParaRPr/>
          </a:p>
          <a:p>
            <a:pPr marL="385763" lvl="0" indent="-385763" algn="just" rtl="0">
              <a:lnSpc>
                <a:spcPct val="90000"/>
              </a:lnSpc>
              <a:spcBef>
                <a:spcPts val="750"/>
              </a:spcBef>
              <a:spcAft>
                <a:spcPts val="0"/>
              </a:spcAft>
              <a:buClr>
                <a:schemeClr val="dk1"/>
              </a:buClr>
              <a:buSzPts val="2100"/>
              <a:buFont typeface="Calibri"/>
              <a:buAutoNum type="arabicPeriod" startAt="2"/>
            </a:pPr>
            <a:r>
              <a:rPr lang="en-US" b="1"/>
              <a:t>mapred-site.xml</a:t>
            </a:r>
            <a:endParaRPr/>
          </a:p>
          <a:p>
            <a:pPr marL="514350" lvl="1" indent="-171450" algn="just" rtl="0">
              <a:lnSpc>
                <a:spcPct val="90000"/>
              </a:lnSpc>
              <a:spcBef>
                <a:spcPts val="375"/>
              </a:spcBef>
              <a:spcAft>
                <a:spcPts val="0"/>
              </a:spcAft>
              <a:buClr>
                <a:schemeClr val="dk1"/>
              </a:buClr>
              <a:buSzPts val="1800"/>
              <a:buChar char="•"/>
            </a:pPr>
            <a:r>
              <a:rPr lang="en-US"/>
              <a:t>In order to specify which framework should be used for MapReduce, we use mapreduce.framework.name property, yarn is used here.</a:t>
            </a:r>
            <a:endParaRPr/>
          </a:p>
          <a:p>
            <a:pPr marL="514350" lvl="1" indent="-57150" algn="l" rtl="0">
              <a:lnSpc>
                <a:spcPct val="90000"/>
              </a:lnSpc>
              <a:spcBef>
                <a:spcPts val="375"/>
              </a:spcBef>
              <a:spcAft>
                <a:spcPts val="0"/>
              </a:spcAft>
              <a:buClr>
                <a:schemeClr val="dk1"/>
              </a:buClr>
              <a:buSzPts val="1800"/>
              <a:buNone/>
            </a:pPr>
            <a:endParaRPr b="1"/>
          </a:p>
          <a:p>
            <a:pPr marL="514350" lvl="1" indent="-57150" algn="l" rtl="0">
              <a:lnSpc>
                <a:spcPct val="90000"/>
              </a:lnSpc>
              <a:spcBef>
                <a:spcPts val="375"/>
              </a:spcBef>
              <a:spcAft>
                <a:spcPts val="0"/>
              </a:spcAft>
              <a:buClr>
                <a:schemeClr val="dk1"/>
              </a:buClr>
              <a:buSzPts val="1800"/>
              <a:buNone/>
            </a:pPr>
            <a:endParaRPr i="1"/>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US"/>
              <a:t>Configuration XML files in Hadoop</a:t>
            </a:r>
            <a:endParaRPr/>
          </a:p>
        </p:txBody>
      </p:sp>
      <p:sp>
        <p:nvSpPr>
          <p:cNvPr id="665" name="Google Shape;665;p91"/>
          <p:cNvSpPr txBox="1">
            <a:spLocks noGrp="1"/>
          </p:cNvSpPr>
          <p:nvPr>
            <p:ph type="body" idx="1"/>
          </p:nvPr>
        </p:nvSpPr>
        <p:spPr>
          <a:xfrm>
            <a:off x="628650" y="1369218"/>
            <a:ext cx="8102505" cy="3677041"/>
          </a:xfrm>
          <a:prstGeom prst="rect">
            <a:avLst/>
          </a:prstGeom>
          <a:noFill/>
          <a:ln>
            <a:noFill/>
          </a:ln>
        </p:spPr>
        <p:txBody>
          <a:bodyPr spcFirstLastPara="1" wrap="square" lIns="91425" tIns="45700" rIns="91425" bIns="45700" anchor="t" anchorCtr="0">
            <a:normAutofit lnSpcReduction="10000"/>
          </a:bodyPr>
          <a:lstStyle/>
          <a:p>
            <a:pPr marL="171450" lvl="0" indent="-171450" algn="just" rtl="0">
              <a:lnSpc>
                <a:spcPct val="90000"/>
              </a:lnSpc>
              <a:spcBef>
                <a:spcPts val="0"/>
              </a:spcBef>
              <a:spcAft>
                <a:spcPts val="0"/>
              </a:spcAft>
              <a:buClr>
                <a:schemeClr val="dk1"/>
              </a:buClr>
              <a:buSzPts val="2100"/>
              <a:buChar char="•"/>
            </a:pPr>
            <a:r>
              <a:rPr lang="en-US" b="1"/>
              <a:t>yarn-site.xml</a:t>
            </a:r>
            <a:endParaRPr/>
          </a:p>
          <a:p>
            <a:pPr marL="514350" lvl="1" indent="-171450" algn="just" rtl="0">
              <a:lnSpc>
                <a:spcPct val="90000"/>
              </a:lnSpc>
              <a:spcBef>
                <a:spcPts val="375"/>
              </a:spcBef>
              <a:spcAft>
                <a:spcPts val="0"/>
              </a:spcAft>
              <a:buClr>
                <a:schemeClr val="dk1"/>
              </a:buClr>
              <a:buSzPts val="1800"/>
              <a:buChar char="•"/>
            </a:pPr>
            <a:r>
              <a:rPr lang="en-US"/>
              <a:t>In order to specify auxiliary service need to run with nodemanager “yarn.nodemanager.aux-services” property is used.</a:t>
            </a:r>
            <a:endParaRPr/>
          </a:p>
          <a:p>
            <a:pPr marL="514350" lvl="1" indent="-171450" algn="just" rtl="0">
              <a:lnSpc>
                <a:spcPct val="90000"/>
              </a:lnSpc>
              <a:spcBef>
                <a:spcPts val="375"/>
              </a:spcBef>
              <a:spcAft>
                <a:spcPts val="0"/>
              </a:spcAft>
              <a:buClr>
                <a:schemeClr val="dk1"/>
              </a:buClr>
              <a:buSzPts val="1800"/>
              <a:buChar char="•"/>
            </a:pPr>
            <a:r>
              <a:rPr lang="en-US"/>
              <a:t>Here Shuffling is used as auxiliary service. And in order to know the class that should be used for shuffling we user “yarn.nodemanager.aux-services.mapreduce.shuffle.class”</a:t>
            </a:r>
            <a:endParaRPr/>
          </a:p>
          <a:p>
            <a:pPr marL="171450" lvl="0" indent="-171450" algn="just" rtl="0">
              <a:lnSpc>
                <a:spcPct val="90000"/>
              </a:lnSpc>
              <a:spcBef>
                <a:spcPts val="750"/>
              </a:spcBef>
              <a:spcAft>
                <a:spcPts val="0"/>
              </a:spcAft>
              <a:buClr>
                <a:schemeClr val="dk1"/>
              </a:buClr>
              <a:buSzPts val="2100"/>
              <a:buChar char="•"/>
            </a:pPr>
            <a:r>
              <a:rPr lang="en-US" b="1"/>
              <a:t>core-site.xml</a:t>
            </a:r>
            <a:endParaRPr/>
          </a:p>
          <a:p>
            <a:pPr marL="514350" lvl="1" indent="-171450" algn="just" rtl="0">
              <a:lnSpc>
                <a:spcPct val="90000"/>
              </a:lnSpc>
              <a:spcBef>
                <a:spcPts val="375"/>
              </a:spcBef>
              <a:spcAft>
                <a:spcPts val="0"/>
              </a:spcAft>
              <a:buClr>
                <a:schemeClr val="dk1"/>
              </a:buClr>
              <a:buSzPts val="1800"/>
              <a:buChar char="•"/>
            </a:pPr>
            <a:r>
              <a:rPr lang="en-US"/>
              <a:t>This file defines port number, memory, memory limits, size of read/write buffers used by Hadoop. Find this file in the etc/hadoop directory</a:t>
            </a:r>
            <a:endParaRPr/>
          </a:p>
          <a:p>
            <a:pPr marL="514350" lvl="1" indent="-171450" algn="just" rtl="0">
              <a:lnSpc>
                <a:spcPct val="90000"/>
              </a:lnSpc>
              <a:spcBef>
                <a:spcPts val="375"/>
              </a:spcBef>
              <a:spcAft>
                <a:spcPts val="0"/>
              </a:spcAft>
              <a:buClr>
                <a:schemeClr val="dk1"/>
              </a:buClr>
              <a:buSzPts val="1800"/>
              <a:buChar char="•"/>
            </a:pPr>
            <a:r>
              <a:rPr lang="en-US"/>
              <a:t>Location of namenode is specified by fs.defaultFS property</a:t>
            </a:r>
            <a:br>
              <a:rPr lang="en-US"/>
            </a:br>
            <a:r>
              <a:rPr lang="en-US"/>
              <a:t>        namenode running at 9000 port on localhost.</a:t>
            </a:r>
            <a:endParaRPr/>
          </a:p>
          <a:p>
            <a:pPr marL="514350" lvl="1" indent="-171450" algn="just" rtl="0">
              <a:lnSpc>
                <a:spcPct val="90000"/>
              </a:lnSpc>
              <a:spcBef>
                <a:spcPts val="375"/>
              </a:spcBef>
              <a:spcAft>
                <a:spcPts val="0"/>
              </a:spcAft>
              <a:buClr>
                <a:schemeClr val="dk1"/>
              </a:buClr>
              <a:buSzPts val="1800"/>
              <a:buChar char="•"/>
            </a:pPr>
            <a:r>
              <a:rPr lang="en-US"/>
              <a:t>hadoop.tmp.dir property to specify the location where temporary as well as permanent data of Hadoop will be stored.</a:t>
            </a:r>
            <a:endParaRPr/>
          </a:p>
          <a:p>
            <a:pPr marL="514350" lvl="1" indent="-57150" algn="l" rtl="0">
              <a:lnSpc>
                <a:spcPct val="90000"/>
              </a:lnSpc>
              <a:spcBef>
                <a:spcPts val="375"/>
              </a:spcBef>
              <a:spcAft>
                <a:spcPts val="0"/>
              </a:spcAft>
              <a:buClr>
                <a:schemeClr val="dk1"/>
              </a:buClr>
              <a:buSzPts val="1800"/>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92"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Google Shape;677;p93"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p94"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95" descr="preencoded.png"/>
          <p:cNvPicPr preferRelativeResize="0"/>
          <p:nvPr/>
        </p:nvPicPr>
        <p:blipFill rotWithShape="1">
          <a:blip r:embed="rId3">
            <a:alphaModFix/>
          </a:blip>
          <a:srcRect/>
          <a:stretch/>
        </p:blipFill>
        <p:spPr>
          <a:xfrm>
            <a:off x="0" y="0"/>
            <a:ext cx="9753600" cy="5486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400"/>
              <a:buFont typeface="Arial"/>
              <a:buNone/>
            </a:pPr>
            <a:r>
              <a:rPr lang="en-US"/>
              <a:t>                                            Anatomy of a File Write</a:t>
            </a:r>
            <a:endParaRPr/>
          </a:p>
        </p:txBody>
      </p:sp>
      <p:sp>
        <p:nvSpPr>
          <p:cNvPr id="695" name="Google Shape;695;p9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96</a:t>
            </a:fld>
            <a:endParaRPr>
              <a:solidFill>
                <a:srgbClr val="000000"/>
              </a:solidFill>
            </a:endParaRPr>
          </a:p>
        </p:txBody>
      </p:sp>
      <p:pic>
        <p:nvPicPr>
          <p:cNvPr id="696" name="Google Shape;696;p96" descr="그림 2.png"/>
          <p:cNvPicPr preferRelativeResize="0"/>
          <p:nvPr/>
        </p:nvPicPr>
        <p:blipFill rotWithShape="1">
          <a:blip r:embed="rId3">
            <a:alphaModFix/>
          </a:blip>
          <a:srcRect/>
          <a:stretch/>
        </p:blipFill>
        <p:spPr>
          <a:xfrm>
            <a:off x="1459658" y="723681"/>
            <a:ext cx="6224684" cy="3778375"/>
          </a:xfrm>
          <a:prstGeom prst="rect">
            <a:avLst/>
          </a:prstGeom>
          <a:noFill/>
          <a:ln>
            <a:noFill/>
          </a:ln>
        </p:spPr>
      </p:pic>
      <p:sp>
        <p:nvSpPr>
          <p:cNvPr id="697" name="Google Shape;697;p96"/>
          <p:cNvSpPr/>
          <p:nvPr/>
        </p:nvSpPr>
        <p:spPr>
          <a:xfrm>
            <a:off x="6500826" y="2089543"/>
            <a:ext cx="1362874" cy="429798"/>
          </a:xfrm>
          <a:prstGeom prst="rect">
            <a:avLst/>
          </a:prstGeom>
          <a:noFill/>
          <a:ln>
            <a:noFill/>
          </a:ln>
        </p:spPr>
        <p:txBody>
          <a:bodyPr spcFirstLastPara="1" wrap="square" lIns="91425" tIns="45700" rIns="91425" bIns="45700" anchor="t" anchorCtr="0">
            <a:spAutoFit/>
          </a:bodyPr>
          <a:lstStyle/>
          <a:p>
            <a:pPr marL="0" marR="0" lvl="0" indent="0" algn="l" rtl="0">
              <a:lnSpc>
                <a:spcPct val="94444"/>
              </a:lnSpc>
              <a:spcBef>
                <a:spcPts val="0"/>
              </a:spcBef>
              <a:spcAft>
                <a:spcPts val="0"/>
              </a:spcAft>
              <a:buNone/>
            </a:pPr>
            <a:r>
              <a:rPr lang="en-US" sz="1200">
                <a:solidFill>
                  <a:srgbClr val="000000"/>
                </a:solidFill>
                <a:latin typeface="Corbel"/>
                <a:ea typeface="Corbel"/>
                <a:cs typeface="Corbel"/>
                <a:sym typeface="Corbel"/>
              </a:rPr>
              <a:t>(file exist &amp; </a:t>
            </a:r>
            <a:br>
              <a:rPr lang="en-US" sz="1200">
                <a:solidFill>
                  <a:srgbClr val="000000"/>
                </a:solidFill>
                <a:latin typeface="Corbel"/>
                <a:ea typeface="Corbel"/>
                <a:cs typeface="Corbel"/>
                <a:sym typeface="Corbel"/>
              </a:rPr>
            </a:br>
            <a:r>
              <a:rPr lang="en-US" sz="1200">
                <a:solidFill>
                  <a:srgbClr val="000000"/>
                </a:solidFill>
                <a:latin typeface="Corbel"/>
                <a:ea typeface="Corbel"/>
                <a:cs typeface="Corbel"/>
                <a:sym typeface="Corbel"/>
              </a:rPr>
              <a:t> permission check</a:t>
            </a:r>
            <a:r>
              <a:rPr lang="en-US" sz="1350">
                <a:solidFill>
                  <a:srgbClr val="000000"/>
                </a:solidFill>
                <a:latin typeface="Corbel"/>
                <a:ea typeface="Corbel"/>
                <a:cs typeface="Corbel"/>
                <a:sym typeface="Corbel"/>
              </a:rPr>
              <a:t>)</a:t>
            </a:r>
            <a:endParaRPr sz="1350">
              <a:solidFill>
                <a:srgbClr val="000000"/>
              </a:solidFill>
              <a:latin typeface="Corbel"/>
              <a:ea typeface="Corbel"/>
              <a:cs typeface="Corbel"/>
              <a:sym typeface="Corbel"/>
            </a:endParaRPr>
          </a:p>
        </p:txBody>
      </p:sp>
      <p:sp>
        <p:nvSpPr>
          <p:cNvPr id="698" name="Google Shape;698;p96"/>
          <p:cNvSpPr/>
          <p:nvPr/>
        </p:nvSpPr>
        <p:spPr>
          <a:xfrm>
            <a:off x="2803910" y="2389801"/>
            <a:ext cx="1194751" cy="425758"/>
          </a:xfrm>
          <a:prstGeom prst="rect">
            <a:avLst/>
          </a:prstGeom>
          <a:noFill/>
          <a:ln>
            <a:noFill/>
          </a:ln>
        </p:spPr>
        <p:txBody>
          <a:bodyPr spcFirstLastPara="1" wrap="square" lIns="91425" tIns="45700" rIns="91425" bIns="45700" anchor="t" anchorCtr="0">
            <a:spAutoFit/>
          </a:bodyPr>
          <a:lstStyle/>
          <a:p>
            <a:pPr marL="0" marR="0" lvl="0" indent="0" algn="l" rtl="0">
              <a:lnSpc>
                <a:spcPct val="106250"/>
              </a:lnSpc>
              <a:spcBef>
                <a:spcPts val="0"/>
              </a:spcBef>
              <a:spcAft>
                <a:spcPts val="0"/>
              </a:spcAft>
              <a:buNone/>
            </a:pPr>
            <a:r>
              <a:rPr lang="en-US" sz="1200">
                <a:solidFill>
                  <a:srgbClr val="000000"/>
                </a:solidFill>
                <a:latin typeface="Corbel"/>
                <a:ea typeface="Corbel"/>
                <a:cs typeface="Corbel"/>
                <a:sym typeface="Corbel"/>
              </a:rPr>
              <a:t>enqueue packet</a:t>
            </a:r>
            <a:endParaRPr/>
          </a:p>
          <a:p>
            <a:pPr marL="0" marR="0" lvl="0" indent="0" algn="l" rtl="0">
              <a:lnSpc>
                <a:spcPct val="106250"/>
              </a:lnSpc>
              <a:spcBef>
                <a:spcPts val="0"/>
              </a:spcBef>
              <a:spcAft>
                <a:spcPts val="0"/>
              </a:spcAft>
              <a:buNone/>
            </a:pPr>
            <a:r>
              <a:rPr lang="en-US" sz="1200">
                <a:solidFill>
                  <a:srgbClr val="000000"/>
                </a:solidFill>
                <a:latin typeface="Corbel"/>
                <a:ea typeface="Corbel"/>
                <a:cs typeface="Corbel"/>
                <a:sym typeface="Corbel"/>
              </a:rPr>
              <a:t>to data queue</a:t>
            </a:r>
            <a:endParaRPr sz="1350">
              <a:solidFill>
                <a:srgbClr val="000000"/>
              </a:solidFill>
              <a:latin typeface="Corbel"/>
              <a:ea typeface="Corbel"/>
              <a:cs typeface="Corbel"/>
              <a:sym typeface="Corbel"/>
            </a:endParaRPr>
          </a:p>
        </p:txBody>
      </p:sp>
      <p:sp>
        <p:nvSpPr>
          <p:cNvPr id="699" name="Google Shape;699;p96"/>
          <p:cNvSpPr/>
          <p:nvPr/>
        </p:nvSpPr>
        <p:spPr>
          <a:xfrm>
            <a:off x="2750331" y="3107535"/>
            <a:ext cx="1241237" cy="425758"/>
          </a:xfrm>
          <a:prstGeom prst="rect">
            <a:avLst/>
          </a:prstGeom>
          <a:noFill/>
          <a:ln>
            <a:noFill/>
          </a:ln>
        </p:spPr>
        <p:txBody>
          <a:bodyPr spcFirstLastPara="1" wrap="square" lIns="91425" tIns="45700" rIns="91425" bIns="45700" anchor="t" anchorCtr="0">
            <a:spAutoFit/>
          </a:bodyPr>
          <a:lstStyle/>
          <a:p>
            <a:pPr marL="0" marR="0" lvl="0" indent="0" algn="l" rtl="0">
              <a:lnSpc>
                <a:spcPct val="106250"/>
              </a:lnSpc>
              <a:spcBef>
                <a:spcPts val="0"/>
              </a:spcBef>
              <a:spcAft>
                <a:spcPts val="0"/>
              </a:spcAft>
              <a:buNone/>
            </a:pPr>
            <a:r>
              <a:rPr lang="en-US" sz="1200">
                <a:solidFill>
                  <a:srgbClr val="000000"/>
                </a:solidFill>
                <a:latin typeface="Corbel"/>
                <a:ea typeface="Corbel"/>
                <a:cs typeface="Corbel"/>
                <a:sym typeface="Corbel"/>
              </a:rPr>
              <a:t>move the packet</a:t>
            </a:r>
            <a:endParaRPr/>
          </a:p>
          <a:p>
            <a:pPr marL="0" marR="0" lvl="0" indent="0" algn="l" rtl="0">
              <a:lnSpc>
                <a:spcPct val="106250"/>
              </a:lnSpc>
              <a:spcBef>
                <a:spcPts val="0"/>
              </a:spcBef>
              <a:spcAft>
                <a:spcPts val="0"/>
              </a:spcAft>
              <a:buNone/>
            </a:pPr>
            <a:r>
              <a:rPr lang="en-US" sz="1200">
                <a:solidFill>
                  <a:srgbClr val="000000"/>
                </a:solidFill>
                <a:latin typeface="Corbel"/>
                <a:ea typeface="Corbel"/>
                <a:cs typeface="Corbel"/>
                <a:sym typeface="Corbel"/>
              </a:rPr>
              <a:t>to ack queue</a:t>
            </a:r>
            <a:endParaRPr sz="1350">
              <a:solidFill>
                <a:srgbClr val="000000"/>
              </a:solidFill>
              <a:latin typeface="Corbel"/>
              <a:ea typeface="Corbel"/>
              <a:cs typeface="Corbel"/>
              <a:sym typeface="Corbel"/>
            </a:endParaRPr>
          </a:p>
        </p:txBody>
      </p:sp>
      <p:sp>
        <p:nvSpPr>
          <p:cNvPr id="700" name="Google Shape;700;p96"/>
          <p:cNvSpPr/>
          <p:nvPr/>
        </p:nvSpPr>
        <p:spPr>
          <a:xfrm>
            <a:off x="4250529" y="2571750"/>
            <a:ext cx="1436804" cy="425758"/>
          </a:xfrm>
          <a:prstGeom prst="rect">
            <a:avLst/>
          </a:prstGeom>
          <a:noFill/>
          <a:ln>
            <a:noFill/>
          </a:ln>
        </p:spPr>
        <p:txBody>
          <a:bodyPr spcFirstLastPara="1" wrap="square" lIns="91425" tIns="45700" rIns="91425" bIns="45700" anchor="t" anchorCtr="0">
            <a:spAutoFit/>
          </a:bodyPr>
          <a:lstStyle/>
          <a:p>
            <a:pPr marL="0" marR="0" lvl="0" indent="0" algn="l" rtl="0">
              <a:lnSpc>
                <a:spcPct val="106250"/>
              </a:lnSpc>
              <a:spcBef>
                <a:spcPts val="0"/>
              </a:spcBef>
              <a:spcAft>
                <a:spcPts val="0"/>
              </a:spcAft>
              <a:buNone/>
            </a:pPr>
            <a:r>
              <a:rPr lang="en-US" sz="1200">
                <a:solidFill>
                  <a:srgbClr val="000000"/>
                </a:solidFill>
                <a:latin typeface="Corbel"/>
                <a:ea typeface="Corbel"/>
                <a:cs typeface="Corbel"/>
                <a:sym typeface="Corbel"/>
              </a:rPr>
              <a:t>dequeue the packet</a:t>
            </a:r>
            <a:endParaRPr/>
          </a:p>
          <a:p>
            <a:pPr marL="0" marR="0" lvl="0" indent="0" algn="l" rtl="0">
              <a:lnSpc>
                <a:spcPct val="106250"/>
              </a:lnSpc>
              <a:spcBef>
                <a:spcPts val="0"/>
              </a:spcBef>
              <a:spcAft>
                <a:spcPts val="0"/>
              </a:spcAft>
              <a:buNone/>
            </a:pPr>
            <a:r>
              <a:rPr lang="en-US" sz="1200">
                <a:solidFill>
                  <a:srgbClr val="000000"/>
                </a:solidFill>
                <a:latin typeface="Corbel"/>
                <a:ea typeface="Corbel"/>
                <a:cs typeface="Corbel"/>
                <a:sym typeface="Corbel"/>
              </a:rPr>
              <a:t>from ack queue</a:t>
            </a:r>
            <a:endParaRPr sz="1350">
              <a:solidFill>
                <a:srgbClr val="000000"/>
              </a:solidFill>
              <a:latin typeface="Corbel"/>
              <a:ea typeface="Corbel"/>
              <a:cs typeface="Corbel"/>
              <a:sym typeface="Corbel"/>
            </a:endParaRPr>
          </a:p>
        </p:txBody>
      </p:sp>
      <p:sp>
        <p:nvSpPr>
          <p:cNvPr id="701" name="Google Shape;701;p96"/>
          <p:cNvSpPr/>
          <p:nvPr/>
        </p:nvSpPr>
        <p:spPr>
          <a:xfrm>
            <a:off x="5536413" y="3000378"/>
            <a:ext cx="1872629" cy="425758"/>
          </a:xfrm>
          <a:prstGeom prst="rect">
            <a:avLst/>
          </a:prstGeom>
          <a:noFill/>
          <a:ln>
            <a:noFill/>
          </a:ln>
        </p:spPr>
        <p:txBody>
          <a:bodyPr spcFirstLastPara="1" wrap="square" lIns="91425" tIns="45700" rIns="91425" bIns="45700" anchor="t" anchorCtr="0">
            <a:spAutoFit/>
          </a:bodyPr>
          <a:lstStyle/>
          <a:p>
            <a:pPr marL="0" marR="0" lvl="0" indent="0" algn="l" rtl="0">
              <a:lnSpc>
                <a:spcPct val="106250"/>
              </a:lnSpc>
              <a:spcBef>
                <a:spcPts val="0"/>
              </a:spcBef>
              <a:spcAft>
                <a:spcPts val="0"/>
              </a:spcAft>
              <a:buNone/>
            </a:pPr>
            <a:r>
              <a:rPr lang="en-US" sz="1200">
                <a:solidFill>
                  <a:srgbClr val="000000"/>
                </a:solidFill>
                <a:latin typeface="Corbel"/>
                <a:ea typeface="Corbel"/>
                <a:cs typeface="Corbel"/>
                <a:sym typeface="Corbel"/>
              </a:rPr>
              <a:t>chose by </a:t>
            </a:r>
            <a:br>
              <a:rPr lang="en-US" sz="1200">
                <a:solidFill>
                  <a:srgbClr val="000000"/>
                </a:solidFill>
                <a:latin typeface="Corbel"/>
                <a:ea typeface="Corbel"/>
                <a:cs typeface="Corbel"/>
                <a:sym typeface="Corbel"/>
              </a:rPr>
            </a:br>
            <a:r>
              <a:rPr lang="en-US" sz="1200">
                <a:solidFill>
                  <a:srgbClr val="000000"/>
                </a:solidFill>
                <a:latin typeface="Corbel"/>
                <a:ea typeface="Corbel"/>
                <a:cs typeface="Corbel"/>
                <a:sym typeface="Corbel"/>
              </a:rPr>
              <a:t>replica placement strategy</a:t>
            </a:r>
            <a:endParaRPr sz="1350">
              <a:solidFill>
                <a:srgbClr val="000000"/>
              </a:solidFill>
              <a:latin typeface="Corbel"/>
              <a:ea typeface="Corbel"/>
              <a:cs typeface="Corbel"/>
              <a:sym typeface="Corbel"/>
            </a:endParaRPr>
          </a:p>
        </p:txBody>
      </p:sp>
      <p:sp>
        <p:nvSpPr>
          <p:cNvPr id="702" name="Google Shape;702;p96"/>
          <p:cNvSpPr/>
          <p:nvPr/>
        </p:nvSpPr>
        <p:spPr>
          <a:xfrm>
            <a:off x="1368120" y="4529234"/>
            <a:ext cx="5904180"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u="sng">
                <a:solidFill>
                  <a:srgbClr val="000000"/>
                </a:solidFill>
                <a:latin typeface="Malgun Gothic"/>
                <a:ea typeface="Malgun Gothic"/>
                <a:cs typeface="Malgun Gothic"/>
                <a:sym typeface="Malgun Gothic"/>
                <a:hlinkClick r:id="rId4">
                  <a:extLst>
                    <a:ext uri="{A12FA001-AC4F-418D-AE19-62706E023703}">
                      <ahyp:hlinkClr xmlns:ahyp="http://schemas.microsoft.com/office/drawing/2018/hyperlinkcolor" val="tx"/>
                    </a:ext>
                  </a:extLst>
                </a:hlinkClick>
              </a:rPr>
              <a:t>https://d2h0cx97tjks2p.cloudfront.net/blogs/wp-content/uploads/sites/2/2016/05/Data-Write-Mechanism-in-HDFS.gif</a:t>
            </a:r>
            <a:r>
              <a:rPr lang="en-US" sz="1350">
                <a:solidFill>
                  <a:srgbClr val="000000"/>
                </a:solidFill>
                <a:latin typeface="Malgun Gothic"/>
                <a:ea typeface="Malgun Gothic"/>
                <a:cs typeface="Malgun Gothic"/>
                <a:sym typeface="Malgun Gothic"/>
              </a:rPr>
              <a:t> </a:t>
            </a:r>
            <a:endParaRPr sz="1350">
              <a:solidFill>
                <a:srgbClr val="00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7"/>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400"/>
              <a:buFont typeface="Arial"/>
              <a:buNone/>
            </a:pPr>
            <a:r>
              <a:rPr lang="en-US"/>
              <a:t>                                           Anatomy of a File Write</a:t>
            </a:r>
            <a:endParaRPr/>
          </a:p>
        </p:txBody>
      </p:sp>
      <p:pic>
        <p:nvPicPr>
          <p:cNvPr id="708" name="Google Shape;708;p97"/>
          <p:cNvPicPr preferRelativeResize="0">
            <a:picLocks noGrp="1"/>
          </p:cNvPicPr>
          <p:nvPr>
            <p:ph type="body" idx="1"/>
          </p:nvPr>
        </p:nvPicPr>
        <p:blipFill rotWithShape="1">
          <a:blip r:embed="rId3">
            <a:alphaModFix/>
          </a:blip>
          <a:srcRect l="9091" t="28229" r="41819" b="29569"/>
          <a:stretch/>
        </p:blipFill>
        <p:spPr>
          <a:xfrm>
            <a:off x="577847" y="898736"/>
            <a:ext cx="7648779" cy="3696911"/>
          </a:xfrm>
          <a:prstGeom prst="rect">
            <a:avLst/>
          </a:prstGeom>
          <a:noFill/>
          <a:ln>
            <a:noFill/>
          </a:ln>
        </p:spPr>
      </p:pic>
      <p:sp>
        <p:nvSpPr>
          <p:cNvPr id="709" name="Google Shape;709;p9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97</a:t>
            </a:fld>
            <a:endParaRPr>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8"/>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400"/>
              <a:buFont typeface="Arial"/>
              <a:buNone/>
            </a:pPr>
            <a:r>
              <a:rPr lang="en-US"/>
              <a:t>                                                       Anatomy of a File Write (cont’d)</a:t>
            </a:r>
            <a:endParaRPr/>
          </a:p>
        </p:txBody>
      </p:sp>
      <p:sp>
        <p:nvSpPr>
          <p:cNvPr id="715" name="Google Shape;715;p9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98</a:t>
            </a:fld>
            <a:endParaRPr>
              <a:solidFill>
                <a:srgbClr val="000000"/>
              </a:solidFill>
            </a:endParaRPr>
          </a:p>
        </p:txBody>
      </p:sp>
      <p:sp>
        <p:nvSpPr>
          <p:cNvPr id="716" name="Google Shape;716;p98"/>
          <p:cNvSpPr txBox="1">
            <a:spLocks noGrp="1"/>
          </p:cNvSpPr>
          <p:nvPr>
            <p:ph type="body" idx="1"/>
          </p:nvPr>
        </p:nvSpPr>
        <p:spPr>
          <a:xfrm>
            <a:off x="774972" y="776870"/>
            <a:ext cx="6600828" cy="407196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100"/>
              <a:buChar char="•"/>
            </a:pPr>
            <a:r>
              <a:rPr lang="en-US" sz="2100"/>
              <a:t>Error handling</a:t>
            </a:r>
            <a:endParaRPr/>
          </a:p>
          <a:p>
            <a:pPr marL="742950" lvl="1" indent="-285750" algn="l" rtl="0">
              <a:spcBef>
                <a:spcPts val="810"/>
              </a:spcBef>
              <a:spcAft>
                <a:spcPts val="0"/>
              </a:spcAft>
              <a:buClr>
                <a:schemeClr val="dk1"/>
              </a:buClr>
              <a:buSzPts val="1800"/>
              <a:buChar char="–"/>
            </a:pPr>
            <a:r>
              <a:rPr lang="en-US" sz="1800"/>
              <a:t>Datanode error while data is being written </a:t>
            </a:r>
            <a:endParaRPr/>
          </a:p>
          <a:p>
            <a:pPr marL="1143000" lvl="2" indent="-228600" algn="l" rtl="0">
              <a:spcBef>
                <a:spcPts val="780"/>
              </a:spcBef>
              <a:spcAft>
                <a:spcPts val="0"/>
              </a:spcAft>
              <a:buClr>
                <a:schemeClr val="dk1"/>
              </a:buClr>
              <a:buSzPts val="1650"/>
              <a:buChar char="•"/>
            </a:pPr>
            <a:r>
              <a:rPr lang="en-US" sz="1650"/>
              <a:t>Client</a:t>
            </a:r>
            <a:endParaRPr/>
          </a:p>
          <a:p>
            <a:pPr marL="1600200" lvl="3" indent="-228600" algn="l" rtl="0">
              <a:spcBef>
                <a:spcPts val="780"/>
              </a:spcBef>
              <a:spcAft>
                <a:spcPts val="0"/>
              </a:spcAft>
              <a:buClr>
                <a:schemeClr val="dk1"/>
              </a:buClr>
              <a:buSzPts val="1650"/>
              <a:buChar char="–"/>
            </a:pPr>
            <a:r>
              <a:rPr lang="en-US" sz="1650"/>
              <a:t>Adds any packets in the ack queue to data queue</a:t>
            </a:r>
            <a:endParaRPr/>
          </a:p>
          <a:p>
            <a:pPr marL="1600200" lvl="3" indent="-228600" algn="l" rtl="0">
              <a:spcBef>
                <a:spcPts val="780"/>
              </a:spcBef>
              <a:spcAft>
                <a:spcPts val="0"/>
              </a:spcAft>
              <a:buClr>
                <a:schemeClr val="dk1"/>
              </a:buClr>
              <a:buSzPts val="1650"/>
              <a:buChar char="–"/>
            </a:pPr>
            <a:r>
              <a:rPr lang="en-US" sz="1650"/>
              <a:t>Removes the failed datanode  from the pipeline</a:t>
            </a:r>
            <a:endParaRPr/>
          </a:p>
          <a:p>
            <a:pPr marL="1600200" lvl="3" indent="-228600" algn="l" rtl="0">
              <a:spcBef>
                <a:spcPts val="780"/>
              </a:spcBef>
              <a:spcAft>
                <a:spcPts val="0"/>
              </a:spcAft>
              <a:buClr>
                <a:schemeClr val="dk1"/>
              </a:buClr>
              <a:buSzPts val="1650"/>
              <a:buChar char="–"/>
            </a:pPr>
            <a:r>
              <a:rPr lang="en-US" sz="1650"/>
              <a:t>Writes the remainder of the data</a:t>
            </a:r>
            <a:endParaRPr/>
          </a:p>
          <a:p>
            <a:pPr marL="1143000" lvl="2" indent="-228600" algn="l" rtl="0">
              <a:spcBef>
                <a:spcPts val="780"/>
              </a:spcBef>
              <a:spcAft>
                <a:spcPts val="0"/>
              </a:spcAft>
              <a:buClr>
                <a:schemeClr val="dk1"/>
              </a:buClr>
              <a:buSzPts val="1650"/>
              <a:buChar char="•"/>
            </a:pPr>
            <a:r>
              <a:rPr lang="en-US" sz="1650"/>
              <a:t>Namenode</a:t>
            </a:r>
            <a:endParaRPr sz="1650"/>
          </a:p>
          <a:p>
            <a:pPr marL="1600200" lvl="3" indent="-228600" algn="l" rtl="0">
              <a:spcBef>
                <a:spcPts val="780"/>
              </a:spcBef>
              <a:spcAft>
                <a:spcPts val="0"/>
              </a:spcAft>
              <a:buClr>
                <a:schemeClr val="dk1"/>
              </a:buClr>
              <a:buSzPts val="1650"/>
              <a:buChar char="–"/>
            </a:pPr>
            <a:r>
              <a:rPr lang="en-US" sz="1650"/>
              <a:t>Arranges under-replicated blocks for further replicas </a:t>
            </a:r>
            <a:endParaRPr/>
          </a:p>
          <a:p>
            <a:pPr marL="1143000" lvl="2" indent="-228600" algn="l" rtl="0">
              <a:spcBef>
                <a:spcPts val="780"/>
              </a:spcBef>
              <a:spcAft>
                <a:spcPts val="0"/>
              </a:spcAft>
              <a:buClr>
                <a:schemeClr val="dk1"/>
              </a:buClr>
              <a:buSzPts val="1650"/>
              <a:buChar char="•"/>
            </a:pPr>
            <a:r>
              <a:rPr lang="en-US" sz="1650"/>
              <a:t>Failed datanode</a:t>
            </a:r>
            <a:endParaRPr sz="1650"/>
          </a:p>
          <a:p>
            <a:pPr marL="1600200" lvl="3" indent="-228600" algn="l" rtl="0">
              <a:spcBef>
                <a:spcPts val="780"/>
              </a:spcBef>
              <a:spcAft>
                <a:spcPts val="0"/>
              </a:spcAft>
              <a:buClr>
                <a:schemeClr val="dk1"/>
              </a:buClr>
              <a:buSzPts val="1650"/>
              <a:buChar char="–"/>
            </a:pPr>
            <a:r>
              <a:rPr lang="en-US" sz="1650"/>
              <a:t>Deletes the partial block when the node recovers later on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99" descr="preencoded.png"/>
          <p:cNvPicPr preferRelativeResize="0"/>
          <p:nvPr/>
        </p:nvPicPr>
        <p:blipFill rotWithShape="1">
          <a:blip r:embed="rId3">
            <a:alphaModFix/>
          </a:blip>
          <a:srcRect/>
          <a:stretch/>
        </p:blipFill>
        <p:spPr>
          <a:xfrm>
            <a:off x="0" y="-31532"/>
            <a:ext cx="9753600" cy="5486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NU IDB Lab.">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1703</Words>
  <Application>Microsoft Office PowerPoint</Application>
  <PresentationFormat>On-screen Show (16:9)</PresentationFormat>
  <Paragraphs>295</Paragraphs>
  <Slides>122</Slides>
  <Notes>122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122</vt:i4>
      </vt:variant>
    </vt:vector>
  </HeadingPairs>
  <TitlesOfParts>
    <vt:vector size="132" baseType="lpstr">
      <vt:lpstr>Droid Sans Mono</vt:lpstr>
      <vt:lpstr>Arial</vt:lpstr>
      <vt:lpstr>Noto Sans Symbols</vt:lpstr>
      <vt:lpstr>Malgun Gothic</vt:lpstr>
      <vt:lpstr>Courier New</vt:lpstr>
      <vt:lpstr>Calibri</vt:lpstr>
      <vt:lpstr>Corbel</vt:lpstr>
      <vt:lpstr>Office Theme</vt:lpstr>
      <vt:lpstr>1_Office Theme</vt:lpstr>
      <vt:lpstr>SNU IDB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 Node </vt:lpstr>
      <vt:lpstr>Functions of Name node</vt:lpstr>
      <vt:lpstr>Functions of Name node</vt:lpstr>
      <vt:lpstr>Data Nodes</vt:lpstr>
      <vt:lpstr>Functions of Data Node</vt:lpstr>
      <vt:lpstr>Secondary Name Node </vt:lpstr>
      <vt:lpstr>Functions of Secondary Name Node </vt:lpstr>
      <vt:lpstr>Replication Management </vt:lpstr>
      <vt:lpstr>Network Topology - Hadoop</vt:lpstr>
      <vt:lpstr>PowerPoint Presentation</vt:lpstr>
      <vt:lpstr>Network Topology - Hadoop</vt:lpstr>
      <vt:lpstr>Summary                                                 Design Criteria of HDFS</vt:lpstr>
      <vt:lpstr>RDBMS vs. Hadoop</vt:lpstr>
      <vt:lpstr>Configuration XML files in Hadoop</vt:lpstr>
      <vt:lpstr>Configuration XML files in Hadoop</vt:lpstr>
      <vt:lpstr>Configuration XML files in Hadoop</vt:lpstr>
      <vt:lpstr>PowerPoint Presentation</vt:lpstr>
      <vt:lpstr>PowerPoint Presentation</vt:lpstr>
      <vt:lpstr>PowerPoint Presentation</vt:lpstr>
      <vt:lpstr>PowerPoint Presentation</vt:lpstr>
      <vt:lpstr>                                            Anatomy of a File Write</vt:lpstr>
      <vt:lpstr>                                           Anatomy of a File Write</vt:lpstr>
      <vt:lpstr>                                                       Anatomy of a File Write (cont’d)</vt:lpstr>
      <vt:lpstr>PowerPoint Presentation</vt:lpstr>
      <vt:lpstr>PowerPoint Presentation</vt:lpstr>
      <vt:lpstr>PowerPoint Presentation</vt:lpstr>
      <vt:lpstr>Anatomy of a File Read</vt:lpstr>
      <vt:lpstr>Anatomy of a File Read</vt:lpstr>
      <vt:lpstr>Anatomy of a File Read (cont’d)</vt:lpstr>
      <vt:lpstr>PowerPoint Presentation</vt:lpstr>
      <vt:lpstr>PowerPoint Presentation</vt:lpstr>
      <vt:lpstr>                                                      Basic Filesystem Operations</vt:lpstr>
      <vt:lpstr>                                                       Basic Filesystem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RDBMS vs. MapReduce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CSE-49</cp:lastModifiedBy>
  <cp:revision>2</cp:revision>
  <dcterms:created xsi:type="dcterms:W3CDTF">2022-08-24T10:37:56Z</dcterms:created>
  <dcterms:modified xsi:type="dcterms:W3CDTF">2023-08-16T08:09:38Z</dcterms:modified>
</cp:coreProperties>
</file>